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7" r:id="rId12"/>
    <p:sldId id="268" r:id="rId13"/>
    <p:sldId id="269" r:id="rId14"/>
    <p:sldId id="265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-112" y="-1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EF48B4-85C7-48F1-8D52-BC535F0925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FE1289C-BDC5-4F76-A704-528EDC4E2ECB}">
      <dgm:prSet phldrT="[Text]" custT="1"/>
      <dgm:spPr/>
      <dgm:t>
        <a:bodyPr/>
        <a:lstStyle/>
        <a:p>
          <a:r>
            <a:rPr lang="en-US" sz="1300" b="1" dirty="0" smtClean="0"/>
            <a:t>90 days before program end date </a:t>
          </a:r>
        </a:p>
        <a:p>
          <a:r>
            <a:rPr lang="en-US" sz="1300" dirty="0" smtClean="0"/>
            <a:t>This is the earliest that you can apply for OPT.</a:t>
          </a:r>
          <a:endParaRPr lang="en-US" sz="1300" dirty="0"/>
        </a:p>
      </dgm:t>
    </dgm:pt>
    <dgm:pt modelId="{15E325CD-468E-486D-905B-0F59CE0FA8DA}" type="parTrans" cxnId="{906F5818-433B-4019-8C37-F0D42C85D9D3}">
      <dgm:prSet/>
      <dgm:spPr/>
      <dgm:t>
        <a:bodyPr/>
        <a:lstStyle/>
        <a:p>
          <a:endParaRPr lang="en-US" sz="1050"/>
        </a:p>
      </dgm:t>
    </dgm:pt>
    <dgm:pt modelId="{E7110643-055D-4D77-AAE1-F10B2D8BE4AB}" type="sibTrans" cxnId="{906F5818-433B-4019-8C37-F0D42C85D9D3}">
      <dgm:prSet/>
      <dgm:spPr/>
      <dgm:t>
        <a:bodyPr/>
        <a:lstStyle/>
        <a:p>
          <a:endParaRPr lang="en-US" sz="1050"/>
        </a:p>
      </dgm:t>
    </dgm:pt>
    <dgm:pt modelId="{9109329D-5017-4146-BFCC-494133D3BCA6}">
      <dgm:prSet phldrT="[Text]" custT="1"/>
      <dgm:spPr/>
      <dgm:t>
        <a:bodyPr/>
        <a:lstStyle/>
        <a:p>
          <a:r>
            <a:rPr lang="en-US" sz="1300" b="1" dirty="0" smtClean="0"/>
            <a:t>Program End Date</a:t>
          </a:r>
        </a:p>
        <a:p>
          <a:r>
            <a:rPr lang="en-US" sz="1300" dirty="0" smtClean="0"/>
            <a:t>This is last day of your last semester in the program. </a:t>
          </a:r>
          <a:endParaRPr lang="en-US" sz="1300" dirty="0"/>
        </a:p>
      </dgm:t>
    </dgm:pt>
    <dgm:pt modelId="{32E0F10C-7B83-43E5-9DB6-0AD225CDD8C0}" type="parTrans" cxnId="{2794D112-4073-4A02-9857-3B5A5D2ADB85}">
      <dgm:prSet/>
      <dgm:spPr/>
      <dgm:t>
        <a:bodyPr/>
        <a:lstStyle/>
        <a:p>
          <a:endParaRPr lang="en-US" sz="1050"/>
        </a:p>
      </dgm:t>
    </dgm:pt>
    <dgm:pt modelId="{47D3D1C0-5686-42EE-8A27-029C21DBC393}" type="sibTrans" cxnId="{2794D112-4073-4A02-9857-3B5A5D2ADB85}">
      <dgm:prSet/>
      <dgm:spPr/>
      <dgm:t>
        <a:bodyPr/>
        <a:lstStyle/>
        <a:p>
          <a:endParaRPr lang="en-US" sz="1050"/>
        </a:p>
      </dgm:t>
    </dgm:pt>
    <dgm:pt modelId="{2CD461CC-6612-4A49-92ED-09B9A9BBDA4D}">
      <dgm:prSet phldrT="[Text]" custT="1"/>
      <dgm:spPr/>
      <dgm:t>
        <a:bodyPr/>
        <a:lstStyle/>
        <a:p>
          <a:r>
            <a:rPr lang="en-US" sz="1300" b="1" dirty="0" smtClean="0"/>
            <a:t>60 days after program end date</a:t>
          </a:r>
        </a:p>
        <a:p>
          <a:r>
            <a:rPr lang="en-US" sz="1300" b="0" dirty="0" smtClean="0"/>
            <a:t>This is the final deadline for OPT applications to be received by USCIS</a:t>
          </a:r>
          <a:r>
            <a:rPr lang="en-US" sz="1600" b="0" dirty="0" smtClean="0"/>
            <a:t>. </a:t>
          </a:r>
          <a:endParaRPr lang="en-US" sz="1600" b="0" dirty="0"/>
        </a:p>
      </dgm:t>
    </dgm:pt>
    <dgm:pt modelId="{C802CDC6-F892-4B87-AFCE-54E2A294646C}" type="parTrans" cxnId="{23A981A7-65AF-410A-B172-9C6B3174E3AE}">
      <dgm:prSet/>
      <dgm:spPr/>
      <dgm:t>
        <a:bodyPr/>
        <a:lstStyle/>
        <a:p>
          <a:endParaRPr lang="en-US" sz="1050"/>
        </a:p>
      </dgm:t>
    </dgm:pt>
    <dgm:pt modelId="{9383954F-8E20-456E-ACB0-1510B583466D}" type="sibTrans" cxnId="{23A981A7-65AF-410A-B172-9C6B3174E3AE}">
      <dgm:prSet/>
      <dgm:spPr/>
      <dgm:t>
        <a:bodyPr/>
        <a:lstStyle/>
        <a:p>
          <a:endParaRPr lang="en-US" sz="1050"/>
        </a:p>
      </dgm:t>
    </dgm:pt>
    <dgm:pt modelId="{5BAA703A-10C1-4753-898C-2E404E53F4A2}" type="pres">
      <dgm:prSet presAssocID="{A6EF48B4-85C7-48F1-8D52-BC535F0925BA}" presName="Name0" presStyleCnt="0">
        <dgm:presLayoutVars>
          <dgm:dir/>
          <dgm:resizeHandles val="exact"/>
        </dgm:presLayoutVars>
      </dgm:prSet>
      <dgm:spPr/>
    </dgm:pt>
    <dgm:pt modelId="{0271988A-3D34-412D-A873-AC8FC19389CB}" type="pres">
      <dgm:prSet presAssocID="{A6EF48B4-85C7-48F1-8D52-BC535F0925BA}" presName="arrow" presStyleLbl="bgShp" presStyleIdx="0" presStyleCnt="1"/>
      <dgm:spPr/>
    </dgm:pt>
    <dgm:pt modelId="{6BEEDDD2-C3F1-4BA5-A5C7-D464D65D9699}" type="pres">
      <dgm:prSet presAssocID="{A6EF48B4-85C7-48F1-8D52-BC535F0925BA}" presName="points" presStyleCnt="0"/>
      <dgm:spPr/>
    </dgm:pt>
    <dgm:pt modelId="{7FF33656-E735-426F-BC58-76D2BB48E1C9}" type="pres">
      <dgm:prSet presAssocID="{5FE1289C-BDC5-4F76-A704-528EDC4E2ECB}" presName="compositeA" presStyleCnt="0"/>
      <dgm:spPr/>
    </dgm:pt>
    <dgm:pt modelId="{81409F67-32EA-4121-AA02-F8B45E958FD7}" type="pres">
      <dgm:prSet presAssocID="{5FE1289C-BDC5-4F76-A704-528EDC4E2ECB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81AD5-AC35-42C1-8C4A-F355FCE8FC1E}" type="pres">
      <dgm:prSet presAssocID="{5FE1289C-BDC5-4F76-A704-528EDC4E2ECB}" presName="circleA" presStyleLbl="node1" presStyleIdx="0" presStyleCnt="3"/>
      <dgm:spPr/>
    </dgm:pt>
    <dgm:pt modelId="{AD975EC4-E857-453F-9239-6025E4EDBD37}" type="pres">
      <dgm:prSet presAssocID="{5FE1289C-BDC5-4F76-A704-528EDC4E2ECB}" presName="spaceA" presStyleCnt="0"/>
      <dgm:spPr/>
    </dgm:pt>
    <dgm:pt modelId="{075AF9F9-2488-4EF0-9F82-F13DE6A2E00D}" type="pres">
      <dgm:prSet presAssocID="{E7110643-055D-4D77-AAE1-F10B2D8BE4AB}" presName="space" presStyleCnt="0"/>
      <dgm:spPr/>
    </dgm:pt>
    <dgm:pt modelId="{1E95502B-AE4D-4F86-8E58-78AD10CBD2A9}" type="pres">
      <dgm:prSet presAssocID="{9109329D-5017-4146-BFCC-494133D3BCA6}" presName="compositeB" presStyleCnt="0"/>
      <dgm:spPr/>
    </dgm:pt>
    <dgm:pt modelId="{9DC20031-A9B0-4D68-972E-68D5AF1F5134}" type="pres">
      <dgm:prSet presAssocID="{9109329D-5017-4146-BFCC-494133D3BCA6}" presName="textB" presStyleLbl="revTx" presStyleIdx="1" presStyleCnt="3" custScaleX="67651" custScaleY="63716" custLinFactY="-37351" custLinFactNeighborX="4140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6A8E8-ABE7-4BD3-95E5-820C9A21AC54}" type="pres">
      <dgm:prSet presAssocID="{9109329D-5017-4146-BFCC-494133D3BCA6}" presName="circleB" presStyleLbl="node1" presStyleIdx="1" presStyleCnt="3" custLinFactX="71533" custLinFactNeighborX="100000" custLinFactNeighborY="-36284"/>
      <dgm:spPr/>
    </dgm:pt>
    <dgm:pt modelId="{7D3A2527-FA5B-47E8-9385-D90705685996}" type="pres">
      <dgm:prSet presAssocID="{9109329D-5017-4146-BFCC-494133D3BCA6}" presName="spaceB" presStyleCnt="0"/>
      <dgm:spPr/>
    </dgm:pt>
    <dgm:pt modelId="{10B66E7E-B5B9-4F29-BF9E-E305419E4229}" type="pres">
      <dgm:prSet presAssocID="{47D3D1C0-5686-42EE-8A27-029C21DBC393}" presName="space" presStyleCnt="0"/>
      <dgm:spPr/>
    </dgm:pt>
    <dgm:pt modelId="{4C04927D-34A1-4D89-B4BC-35034DD9D143}" type="pres">
      <dgm:prSet presAssocID="{2CD461CC-6612-4A49-92ED-09B9A9BBDA4D}" presName="compositeA" presStyleCnt="0"/>
      <dgm:spPr/>
    </dgm:pt>
    <dgm:pt modelId="{586F2128-DED0-4EF9-9F58-ECED0A722CD5}" type="pres">
      <dgm:prSet presAssocID="{2CD461CC-6612-4A49-92ED-09B9A9BBDA4D}" presName="textA" presStyleLbl="revTx" presStyleIdx="2" presStyleCnt="3" custScaleX="68590" custScaleY="86617" custLinFactNeighborX="18496" custLinFactNeighborY="9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10639-D7FC-439D-9EEF-C7A90261DF00}" type="pres">
      <dgm:prSet presAssocID="{2CD461CC-6612-4A49-92ED-09B9A9BBDA4D}" presName="circleA" presStyleLbl="node1" presStyleIdx="2" presStyleCnt="3" custLinFactNeighborX="76627" custLinFactNeighborY="13383"/>
      <dgm:spPr/>
    </dgm:pt>
    <dgm:pt modelId="{3B772D81-6716-41BB-A7B5-4902730C0634}" type="pres">
      <dgm:prSet presAssocID="{2CD461CC-6612-4A49-92ED-09B9A9BBDA4D}" presName="spaceA" presStyleCnt="0"/>
      <dgm:spPr/>
    </dgm:pt>
  </dgm:ptLst>
  <dgm:cxnLst>
    <dgm:cxn modelId="{906F5818-433B-4019-8C37-F0D42C85D9D3}" srcId="{A6EF48B4-85C7-48F1-8D52-BC535F0925BA}" destId="{5FE1289C-BDC5-4F76-A704-528EDC4E2ECB}" srcOrd="0" destOrd="0" parTransId="{15E325CD-468E-486D-905B-0F59CE0FA8DA}" sibTransId="{E7110643-055D-4D77-AAE1-F10B2D8BE4AB}"/>
    <dgm:cxn modelId="{23A981A7-65AF-410A-B172-9C6B3174E3AE}" srcId="{A6EF48B4-85C7-48F1-8D52-BC535F0925BA}" destId="{2CD461CC-6612-4A49-92ED-09B9A9BBDA4D}" srcOrd="2" destOrd="0" parTransId="{C802CDC6-F892-4B87-AFCE-54E2A294646C}" sibTransId="{9383954F-8E20-456E-ACB0-1510B583466D}"/>
    <dgm:cxn modelId="{2794D112-4073-4A02-9857-3B5A5D2ADB85}" srcId="{A6EF48B4-85C7-48F1-8D52-BC535F0925BA}" destId="{9109329D-5017-4146-BFCC-494133D3BCA6}" srcOrd="1" destOrd="0" parTransId="{32E0F10C-7B83-43E5-9DB6-0AD225CDD8C0}" sibTransId="{47D3D1C0-5686-42EE-8A27-029C21DBC393}"/>
    <dgm:cxn modelId="{79E0D853-7D8B-4D20-B262-70AA4EAB6440}" type="presOf" srcId="{5FE1289C-BDC5-4F76-A704-528EDC4E2ECB}" destId="{81409F67-32EA-4121-AA02-F8B45E958FD7}" srcOrd="0" destOrd="0" presId="urn:microsoft.com/office/officeart/2005/8/layout/hProcess11"/>
    <dgm:cxn modelId="{A607BDBB-9AFC-4D29-8F93-6EC6552088F9}" type="presOf" srcId="{9109329D-5017-4146-BFCC-494133D3BCA6}" destId="{9DC20031-A9B0-4D68-972E-68D5AF1F5134}" srcOrd="0" destOrd="0" presId="urn:microsoft.com/office/officeart/2005/8/layout/hProcess11"/>
    <dgm:cxn modelId="{83097CD4-4F48-4409-80F0-7BD8C6F17721}" type="presOf" srcId="{A6EF48B4-85C7-48F1-8D52-BC535F0925BA}" destId="{5BAA703A-10C1-4753-898C-2E404E53F4A2}" srcOrd="0" destOrd="0" presId="urn:microsoft.com/office/officeart/2005/8/layout/hProcess11"/>
    <dgm:cxn modelId="{FCFD9730-27BF-4C6E-851C-885AED1B5D10}" type="presOf" srcId="{2CD461CC-6612-4A49-92ED-09B9A9BBDA4D}" destId="{586F2128-DED0-4EF9-9F58-ECED0A722CD5}" srcOrd="0" destOrd="0" presId="urn:microsoft.com/office/officeart/2005/8/layout/hProcess11"/>
    <dgm:cxn modelId="{77AE2E01-A4F5-4825-A63D-83D6642AA402}" type="presParOf" srcId="{5BAA703A-10C1-4753-898C-2E404E53F4A2}" destId="{0271988A-3D34-412D-A873-AC8FC19389CB}" srcOrd="0" destOrd="0" presId="urn:microsoft.com/office/officeart/2005/8/layout/hProcess11"/>
    <dgm:cxn modelId="{6F25B734-8CC6-44B6-A1DF-3C21450A0B66}" type="presParOf" srcId="{5BAA703A-10C1-4753-898C-2E404E53F4A2}" destId="{6BEEDDD2-C3F1-4BA5-A5C7-D464D65D9699}" srcOrd="1" destOrd="0" presId="urn:microsoft.com/office/officeart/2005/8/layout/hProcess11"/>
    <dgm:cxn modelId="{C4E06341-BD50-4798-9301-1D1F9AF74E66}" type="presParOf" srcId="{6BEEDDD2-C3F1-4BA5-A5C7-D464D65D9699}" destId="{7FF33656-E735-426F-BC58-76D2BB48E1C9}" srcOrd="0" destOrd="0" presId="urn:microsoft.com/office/officeart/2005/8/layout/hProcess11"/>
    <dgm:cxn modelId="{EB2583E6-2AAE-428A-A88A-1C50B1585C19}" type="presParOf" srcId="{7FF33656-E735-426F-BC58-76D2BB48E1C9}" destId="{81409F67-32EA-4121-AA02-F8B45E958FD7}" srcOrd="0" destOrd="0" presId="urn:microsoft.com/office/officeart/2005/8/layout/hProcess11"/>
    <dgm:cxn modelId="{B4284437-B831-48AC-AB80-8316FD50C1C9}" type="presParOf" srcId="{7FF33656-E735-426F-BC58-76D2BB48E1C9}" destId="{03B81AD5-AC35-42C1-8C4A-F355FCE8FC1E}" srcOrd="1" destOrd="0" presId="urn:microsoft.com/office/officeart/2005/8/layout/hProcess11"/>
    <dgm:cxn modelId="{6C35E538-97C8-40CA-872A-42A0D0E6ED6C}" type="presParOf" srcId="{7FF33656-E735-426F-BC58-76D2BB48E1C9}" destId="{AD975EC4-E857-453F-9239-6025E4EDBD37}" srcOrd="2" destOrd="0" presId="urn:microsoft.com/office/officeart/2005/8/layout/hProcess11"/>
    <dgm:cxn modelId="{98558F48-37DF-4E36-89A5-A85B01F1D892}" type="presParOf" srcId="{6BEEDDD2-C3F1-4BA5-A5C7-D464D65D9699}" destId="{075AF9F9-2488-4EF0-9F82-F13DE6A2E00D}" srcOrd="1" destOrd="0" presId="urn:microsoft.com/office/officeart/2005/8/layout/hProcess11"/>
    <dgm:cxn modelId="{51A794EE-BA7B-4D8A-AB03-F46C3DB0BE0A}" type="presParOf" srcId="{6BEEDDD2-C3F1-4BA5-A5C7-D464D65D9699}" destId="{1E95502B-AE4D-4F86-8E58-78AD10CBD2A9}" srcOrd="2" destOrd="0" presId="urn:microsoft.com/office/officeart/2005/8/layout/hProcess11"/>
    <dgm:cxn modelId="{02A1541C-DF62-41D5-A03D-92978000E24F}" type="presParOf" srcId="{1E95502B-AE4D-4F86-8E58-78AD10CBD2A9}" destId="{9DC20031-A9B0-4D68-972E-68D5AF1F5134}" srcOrd="0" destOrd="0" presId="urn:microsoft.com/office/officeart/2005/8/layout/hProcess11"/>
    <dgm:cxn modelId="{5FAE7B63-3ABD-412D-83F3-7961DA1EAA36}" type="presParOf" srcId="{1E95502B-AE4D-4F86-8E58-78AD10CBD2A9}" destId="{6666A8E8-ABE7-4BD3-95E5-820C9A21AC54}" srcOrd="1" destOrd="0" presId="urn:microsoft.com/office/officeart/2005/8/layout/hProcess11"/>
    <dgm:cxn modelId="{B7F31BF3-A26F-4ECE-BC6A-F1E8772EF61B}" type="presParOf" srcId="{1E95502B-AE4D-4F86-8E58-78AD10CBD2A9}" destId="{7D3A2527-FA5B-47E8-9385-D90705685996}" srcOrd="2" destOrd="0" presId="urn:microsoft.com/office/officeart/2005/8/layout/hProcess11"/>
    <dgm:cxn modelId="{5B97BF06-BB12-4905-A2EC-FFD3A4104FFE}" type="presParOf" srcId="{6BEEDDD2-C3F1-4BA5-A5C7-D464D65D9699}" destId="{10B66E7E-B5B9-4F29-BF9E-E305419E4229}" srcOrd="3" destOrd="0" presId="urn:microsoft.com/office/officeart/2005/8/layout/hProcess11"/>
    <dgm:cxn modelId="{B776B0E5-96BC-4C42-9A7B-EEE18B0719EF}" type="presParOf" srcId="{6BEEDDD2-C3F1-4BA5-A5C7-D464D65D9699}" destId="{4C04927D-34A1-4D89-B4BC-35034DD9D143}" srcOrd="4" destOrd="0" presId="urn:microsoft.com/office/officeart/2005/8/layout/hProcess11"/>
    <dgm:cxn modelId="{8B254489-73DE-4A99-AC23-0AF3A62ACB50}" type="presParOf" srcId="{4C04927D-34A1-4D89-B4BC-35034DD9D143}" destId="{586F2128-DED0-4EF9-9F58-ECED0A722CD5}" srcOrd="0" destOrd="0" presId="urn:microsoft.com/office/officeart/2005/8/layout/hProcess11"/>
    <dgm:cxn modelId="{CEBB1045-9C41-4424-B5B0-2A1D3FE04B55}" type="presParOf" srcId="{4C04927D-34A1-4D89-B4BC-35034DD9D143}" destId="{B6910639-D7FC-439D-9EEF-C7A90261DF00}" srcOrd="1" destOrd="0" presId="urn:microsoft.com/office/officeart/2005/8/layout/hProcess11"/>
    <dgm:cxn modelId="{FE562E93-DCC6-47C0-9322-6FCD4DA45C5D}" type="presParOf" srcId="{4C04927D-34A1-4D89-B4BC-35034DD9D143}" destId="{3B772D81-6716-41BB-A7B5-4902730C06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EF48B4-85C7-48F1-8D52-BC535F0925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FE1289C-BDC5-4F76-A704-528EDC4E2ECB}">
      <dgm:prSet phldrT="[Text]" custT="1"/>
      <dgm:spPr/>
      <dgm:t>
        <a:bodyPr/>
        <a:lstStyle/>
        <a:p>
          <a:r>
            <a:rPr lang="en-US" sz="1300" b="1" dirty="0" smtClean="0"/>
            <a:t>September 15, 2017</a:t>
          </a:r>
        </a:p>
        <a:p>
          <a:r>
            <a:rPr lang="en-US" sz="1300" dirty="0" smtClean="0"/>
            <a:t>This is the earliest you can apply to USCIS for OPT authorization.</a:t>
          </a:r>
          <a:endParaRPr lang="en-US" sz="1300" dirty="0"/>
        </a:p>
      </dgm:t>
    </dgm:pt>
    <dgm:pt modelId="{15E325CD-468E-486D-905B-0F59CE0FA8DA}" type="parTrans" cxnId="{906F5818-433B-4019-8C37-F0D42C85D9D3}">
      <dgm:prSet/>
      <dgm:spPr/>
      <dgm:t>
        <a:bodyPr/>
        <a:lstStyle/>
        <a:p>
          <a:endParaRPr lang="en-US" sz="1050"/>
        </a:p>
      </dgm:t>
    </dgm:pt>
    <dgm:pt modelId="{E7110643-055D-4D77-AAE1-F10B2D8BE4AB}" type="sibTrans" cxnId="{906F5818-433B-4019-8C37-F0D42C85D9D3}">
      <dgm:prSet/>
      <dgm:spPr/>
      <dgm:t>
        <a:bodyPr/>
        <a:lstStyle/>
        <a:p>
          <a:endParaRPr lang="en-US" sz="1050"/>
        </a:p>
      </dgm:t>
    </dgm:pt>
    <dgm:pt modelId="{9109329D-5017-4146-BFCC-494133D3BCA6}">
      <dgm:prSet phldrT="[Text]" custT="1"/>
      <dgm:spPr/>
      <dgm:t>
        <a:bodyPr/>
        <a:lstStyle/>
        <a:p>
          <a:r>
            <a:rPr lang="en-US" sz="1300" b="1" dirty="0" smtClean="0"/>
            <a:t>December 14, 2017</a:t>
          </a:r>
        </a:p>
        <a:p>
          <a:r>
            <a:rPr lang="en-US" sz="1300" dirty="0" smtClean="0"/>
            <a:t>Last day of fall semester </a:t>
          </a:r>
          <a:endParaRPr lang="en-US" sz="1300" dirty="0"/>
        </a:p>
      </dgm:t>
    </dgm:pt>
    <dgm:pt modelId="{32E0F10C-7B83-43E5-9DB6-0AD225CDD8C0}" type="parTrans" cxnId="{2794D112-4073-4A02-9857-3B5A5D2ADB85}">
      <dgm:prSet/>
      <dgm:spPr/>
      <dgm:t>
        <a:bodyPr/>
        <a:lstStyle/>
        <a:p>
          <a:endParaRPr lang="en-US" sz="1050"/>
        </a:p>
      </dgm:t>
    </dgm:pt>
    <dgm:pt modelId="{47D3D1C0-5686-42EE-8A27-029C21DBC393}" type="sibTrans" cxnId="{2794D112-4073-4A02-9857-3B5A5D2ADB85}">
      <dgm:prSet/>
      <dgm:spPr/>
      <dgm:t>
        <a:bodyPr/>
        <a:lstStyle/>
        <a:p>
          <a:endParaRPr lang="en-US" sz="1050"/>
        </a:p>
      </dgm:t>
    </dgm:pt>
    <dgm:pt modelId="{2CD461CC-6612-4A49-92ED-09B9A9BBDA4D}">
      <dgm:prSet phldrT="[Text]" custT="1"/>
      <dgm:spPr/>
      <dgm:t>
        <a:bodyPr/>
        <a:lstStyle/>
        <a:p>
          <a:r>
            <a:rPr lang="en-US" sz="1300" b="1" dirty="0" smtClean="0"/>
            <a:t>February 12, 2018</a:t>
          </a:r>
        </a:p>
        <a:p>
          <a:r>
            <a:rPr lang="en-US" sz="1300" b="0" dirty="0" smtClean="0"/>
            <a:t>Final deadline for OPT application</a:t>
          </a:r>
          <a:endParaRPr lang="en-US" sz="1600" b="0" dirty="0"/>
        </a:p>
      </dgm:t>
    </dgm:pt>
    <dgm:pt modelId="{C802CDC6-F892-4B87-AFCE-54E2A294646C}" type="parTrans" cxnId="{23A981A7-65AF-410A-B172-9C6B3174E3AE}">
      <dgm:prSet/>
      <dgm:spPr/>
      <dgm:t>
        <a:bodyPr/>
        <a:lstStyle/>
        <a:p>
          <a:endParaRPr lang="en-US" sz="1050"/>
        </a:p>
      </dgm:t>
    </dgm:pt>
    <dgm:pt modelId="{9383954F-8E20-456E-ACB0-1510B583466D}" type="sibTrans" cxnId="{23A981A7-65AF-410A-B172-9C6B3174E3AE}">
      <dgm:prSet/>
      <dgm:spPr/>
      <dgm:t>
        <a:bodyPr/>
        <a:lstStyle/>
        <a:p>
          <a:endParaRPr lang="en-US" sz="1050"/>
        </a:p>
      </dgm:t>
    </dgm:pt>
    <dgm:pt modelId="{5BAA703A-10C1-4753-898C-2E404E53F4A2}" type="pres">
      <dgm:prSet presAssocID="{A6EF48B4-85C7-48F1-8D52-BC535F0925BA}" presName="Name0" presStyleCnt="0">
        <dgm:presLayoutVars>
          <dgm:dir/>
          <dgm:resizeHandles val="exact"/>
        </dgm:presLayoutVars>
      </dgm:prSet>
      <dgm:spPr/>
    </dgm:pt>
    <dgm:pt modelId="{0271988A-3D34-412D-A873-AC8FC19389CB}" type="pres">
      <dgm:prSet presAssocID="{A6EF48B4-85C7-48F1-8D52-BC535F0925BA}" presName="arrow" presStyleLbl="bgShp" presStyleIdx="0" presStyleCnt="1"/>
      <dgm:spPr/>
    </dgm:pt>
    <dgm:pt modelId="{6BEEDDD2-C3F1-4BA5-A5C7-D464D65D9699}" type="pres">
      <dgm:prSet presAssocID="{A6EF48B4-85C7-48F1-8D52-BC535F0925BA}" presName="points" presStyleCnt="0"/>
      <dgm:spPr/>
    </dgm:pt>
    <dgm:pt modelId="{7FF33656-E735-426F-BC58-76D2BB48E1C9}" type="pres">
      <dgm:prSet presAssocID="{5FE1289C-BDC5-4F76-A704-528EDC4E2ECB}" presName="compositeA" presStyleCnt="0"/>
      <dgm:spPr/>
    </dgm:pt>
    <dgm:pt modelId="{81409F67-32EA-4121-AA02-F8B45E958FD7}" type="pres">
      <dgm:prSet presAssocID="{5FE1289C-BDC5-4F76-A704-528EDC4E2ECB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81AD5-AC35-42C1-8C4A-F355FCE8FC1E}" type="pres">
      <dgm:prSet presAssocID="{5FE1289C-BDC5-4F76-A704-528EDC4E2ECB}" presName="circleA" presStyleLbl="node1" presStyleIdx="0" presStyleCnt="3"/>
      <dgm:spPr/>
    </dgm:pt>
    <dgm:pt modelId="{AD975EC4-E857-453F-9239-6025E4EDBD37}" type="pres">
      <dgm:prSet presAssocID="{5FE1289C-BDC5-4F76-A704-528EDC4E2ECB}" presName="spaceA" presStyleCnt="0"/>
      <dgm:spPr/>
    </dgm:pt>
    <dgm:pt modelId="{075AF9F9-2488-4EF0-9F82-F13DE6A2E00D}" type="pres">
      <dgm:prSet presAssocID="{E7110643-055D-4D77-AAE1-F10B2D8BE4AB}" presName="space" presStyleCnt="0"/>
      <dgm:spPr/>
    </dgm:pt>
    <dgm:pt modelId="{1E95502B-AE4D-4F86-8E58-78AD10CBD2A9}" type="pres">
      <dgm:prSet presAssocID="{9109329D-5017-4146-BFCC-494133D3BCA6}" presName="compositeB" presStyleCnt="0"/>
      <dgm:spPr/>
    </dgm:pt>
    <dgm:pt modelId="{9DC20031-A9B0-4D68-972E-68D5AF1F5134}" type="pres">
      <dgm:prSet presAssocID="{9109329D-5017-4146-BFCC-494133D3BCA6}" presName="textB" presStyleLbl="revTx" presStyleIdx="1" presStyleCnt="3" custScaleX="67651" custScaleY="37515" custLinFactY="-39461" custLinFactNeighborX="3777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6A8E8-ABE7-4BD3-95E5-820C9A21AC54}" type="pres">
      <dgm:prSet presAssocID="{9109329D-5017-4146-BFCC-494133D3BCA6}" presName="circleB" presStyleLbl="node1" presStyleIdx="1" presStyleCnt="3" custLinFactX="73849" custLinFactNeighborX="100000" custLinFactNeighborY="-63695"/>
      <dgm:spPr/>
    </dgm:pt>
    <dgm:pt modelId="{7D3A2527-FA5B-47E8-9385-D90705685996}" type="pres">
      <dgm:prSet presAssocID="{9109329D-5017-4146-BFCC-494133D3BCA6}" presName="spaceB" presStyleCnt="0"/>
      <dgm:spPr/>
    </dgm:pt>
    <dgm:pt modelId="{10B66E7E-B5B9-4F29-BF9E-E305419E4229}" type="pres">
      <dgm:prSet presAssocID="{47D3D1C0-5686-42EE-8A27-029C21DBC393}" presName="space" presStyleCnt="0"/>
      <dgm:spPr/>
    </dgm:pt>
    <dgm:pt modelId="{4C04927D-34A1-4D89-B4BC-35034DD9D143}" type="pres">
      <dgm:prSet presAssocID="{2CD461CC-6612-4A49-92ED-09B9A9BBDA4D}" presName="compositeA" presStyleCnt="0"/>
      <dgm:spPr/>
    </dgm:pt>
    <dgm:pt modelId="{586F2128-DED0-4EF9-9F58-ECED0A722CD5}" type="pres">
      <dgm:prSet presAssocID="{2CD461CC-6612-4A49-92ED-09B9A9BBDA4D}" presName="textA" presStyleLbl="revTx" presStyleIdx="2" presStyleCnt="3" custScaleX="68590" custScaleY="37368" custLinFactNeighborX="16815" custLinFactNeighborY="43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10639-D7FC-439D-9EEF-C7A90261DF00}" type="pres">
      <dgm:prSet presAssocID="{2CD461CC-6612-4A49-92ED-09B9A9BBDA4D}" presName="circleA" presStyleLbl="node1" presStyleIdx="2" presStyleCnt="3" custLinFactNeighborX="97631" custLinFactNeighborY="62632"/>
      <dgm:spPr/>
    </dgm:pt>
    <dgm:pt modelId="{3B772D81-6716-41BB-A7B5-4902730C0634}" type="pres">
      <dgm:prSet presAssocID="{2CD461CC-6612-4A49-92ED-09B9A9BBDA4D}" presName="spaceA" presStyleCnt="0"/>
      <dgm:spPr/>
    </dgm:pt>
  </dgm:ptLst>
  <dgm:cxnLst>
    <dgm:cxn modelId="{906F5818-433B-4019-8C37-F0D42C85D9D3}" srcId="{A6EF48B4-85C7-48F1-8D52-BC535F0925BA}" destId="{5FE1289C-BDC5-4F76-A704-528EDC4E2ECB}" srcOrd="0" destOrd="0" parTransId="{15E325CD-468E-486D-905B-0F59CE0FA8DA}" sibTransId="{E7110643-055D-4D77-AAE1-F10B2D8BE4AB}"/>
    <dgm:cxn modelId="{23A981A7-65AF-410A-B172-9C6B3174E3AE}" srcId="{A6EF48B4-85C7-48F1-8D52-BC535F0925BA}" destId="{2CD461CC-6612-4A49-92ED-09B9A9BBDA4D}" srcOrd="2" destOrd="0" parTransId="{C802CDC6-F892-4B87-AFCE-54E2A294646C}" sibTransId="{9383954F-8E20-456E-ACB0-1510B583466D}"/>
    <dgm:cxn modelId="{2130E43D-3104-43B8-833E-00FAFF593FA8}" type="presOf" srcId="{2CD461CC-6612-4A49-92ED-09B9A9BBDA4D}" destId="{586F2128-DED0-4EF9-9F58-ECED0A722CD5}" srcOrd="0" destOrd="0" presId="urn:microsoft.com/office/officeart/2005/8/layout/hProcess11"/>
    <dgm:cxn modelId="{2794D112-4073-4A02-9857-3B5A5D2ADB85}" srcId="{A6EF48B4-85C7-48F1-8D52-BC535F0925BA}" destId="{9109329D-5017-4146-BFCC-494133D3BCA6}" srcOrd="1" destOrd="0" parTransId="{32E0F10C-7B83-43E5-9DB6-0AD225CDD8C0}" sibTransId="{47D3D1C0-5686-42EE-8A27-029C21DBC393}"/>
    <dgm:cxn modelId="{DCF100D4-28F1-490B-8F8E-8BCC8758567A}" type="presOf" srcId="{A6EF48B4-85C7-48F1-8D52-BC535F0925BA}" destId="{5BAA703A-10C1-4753-898C-2E404E53F4A2}" srcOrd="0" destOrd="0" presId="urn:microsoft.com/office/officeart/2005/8/layout/hProcess11"/>
    <dgm:cxn modelId="{539DFDB5-FE8D-4821-BB75-1594506FA8EF}" type="presOf" srcId="{9109329D-5017-4146-BFCC-494133D3BCA6}" destId="{9DC20031-A9B0-4D68-972E-68D5AF1F5134}" srcOrd="0" destOrd="0" presId="urn:microsoft.com/office/officeart/2005/8/layout/hProcess11"/>
    <dgm:cxn modelId="{0296FE2F-D8CF-4980-A3CC-3AFB6A0F325D}" type="presOf" srcId="{5FE1289C-BDC5-4F76-A704-528EDC4E2ECB}" destId="{81409F67-32EA-4121-AA02-F8B45E958FD7}" srcOrd="0" destOrd="0" presId="urn:microsoft.com/office/officeart/2005/8/layout/hProcess11"/>
    <dgm:cxn modelId="{33515D5F-B97D-4C6E-BBD5-799256C45A84}" type="presParOf" srcId="{5BAA703A-10C1-4753-898C-2E404E53F4A2}" destId="{0271988A-3D34-412D-A873-AC8FC19389CB}" srcOrd="0" destOrd="0" presId="urn:microsoft.com/office/officeart/2005/8/layout/hProcess11"/>
    <dgm:cxn modelId="{C14D7689-9E97-4C46-A9E3-4289F29AA336}" type="presParOf" srcId="{5BAA703A-10C1-4753-898C-2E404E53F4A2}" destId="{6BEEDDD2-C3F1-4BA5-A5C7-D464D65D9699}" srcOrd="1" destOrd="0" presId="urn:microsoft.com/office/officeart/2005/8/layout/hProcess11"/>
    <dgm:cxn modelId="{E3F2CF86-8972-4950-951A-F1B387CA3DF6}" type="presParOf" srcId="{6BEEDDD2-C3F1-4BA5-A5C7-D464D65D9699}" destId="{7FF33656-E735-426F-BC58-76D2BB48E1C9}" srcOrd="0" destOrd="0" presId="urn:microsoft.com/office/officeart/2005/8/layout/hProcess11"/>
    <dgm:cxn modelId="{12949112-D6AF-409F-86F4-E8144137198F}" type="presParOf" srcId="{7FF33656-E735-426F-BC58-76D2BB48E1C9}" destId="{81409F67-32EA-4121-AA02-F8B45E958FD7}" srcOrd="0" destOrd="0" presId="urn:microsoft.com/office/officeart/2005/8/layout/hProcess11"/>
    <dgm:cxn modelId="{B9D604CF-5D42-402B-ADB7-1671BCC43CB9}" type="presParOf" srcId="{7FF33656-E735-426F-BC58-76D2BB48E1C9}" destId="{03B81AD5-AC35-42C1-8C4A-F355FCE8FC1E}" srcOrd="1" destOrd="0" presId="urn:microsoft.com/office/officeart/2005/8/layout/hProcess11"/>
    <dgm:cxn modelId="{81473040-5289-48A3-8465-4E3E994CDE48}" type="presParOf" srcId="{7FF33656-E735-426F-BC58-76D2BB48E1C9}" destId="{AD975EC4-E857-453F-9239-6025E4EDBD37}" srcOrd="2" destOrd="0" presId="urn:microsoft.com/office/officeart/2005/8/layout/hProcess11"/>
    <dgm:cxn modelId="{91D99A30-564C-49B4-A8A8-20A14832014A}" type="presParOf" srcId="{6BEEDDD2-C3F1-4BA5-A5C7-D464D65D9699}" destId="{075AF9F9-2488-4EF0-9F82-F13DE6A2E00D}" srcOrd="1" destOrd="0" presId="urn:microsoft.com/office/officeart/2005/8/layout/hProcess11"/>
    <dgm:cxn modelId="{3307223B-5809-4FB1-9671-4DCC5DDACF66}" type="presParOf" srcId="{6BEEDDD2-C3F1-4BA5-A5C7-D464D65D9699}" destId="{1E95502B-AE4D-4F86-8E58-78AD10CBD2A9}" srcOrd="2" destOrd="0" presId="urn:microsoft.com/office/officeart/2005/8/layout/hProcess11"/>
    <dgm:cxn modelId="{81136108-D878-4D89-9AF3-215F1ECF4BA8}" type="presParOf" srcId="{1E95502B-AE4D-4F86-8E58-78AD10CBD2A9}" destId="{9DC20031-A9B0-4D68-972E-68D5AF1F5134}" srcOrd="0" destOrd="0" presId="urn:microsoft.com/office/officeart/2005/8/layout/hProcess11"/>
    <dgm:cxn modelId="{1F57F42A-EBCF-4E7B-A576-501C70B8A080}" type="presParOf" srcId="{1E95502B-AE4D-4F86-8E58-78AD10CBD2A9}" destId="{6666A8E8-ABE7-4BD3-95E5-820C9A21AC54}" srcOrd="1" destOrd="0" presId="urn:microsoft.com/office/officeart/2005/8/layout/hProcess11"/>
    <dgm:cxn modelId="{51E5373E-5FC2-4D5A-8863-A26A2FCB4A5F}" type="presParOf" srcId="{1E95502B-AE4D-4F86-8E58-78AD10CBD2A9}" destId="{7D3A2527-FA5B-47E8-9385-D90705685996}" srcOrd="2" destOrd="0" presId="urn:microsoft.com/office/officeart/2005/8/layout/hProcess11"/>
    <dgm:cxn modelId="{D7CEA684-80D4-42C5-8F37-BACDDCE82EE1}" type="presParOf" srcId="{6BEEDDD2-C3F1-4BA5-A5C7-D464D65D9699}" destId="{10B66E7E-B5B9-4F29-BF9E-E305419E4229}" srcOrd="3" destOrd="0" presId="urn:microsoft.com/office/officeart/2005/8/layout/hProcess11"/>
    <dgm:cxn modelId="{0F688498-ED75-4227-8522-8FA6DB2F4B10}" type="presParOf" srcId="{6BEEDDD2-C3F1-4BA5-A5C7-D464D65D9699}" destId="{4C04927D-34A1-4D89-B4BC-35034DD9D143}" srcOrd="4" destOrd="0" presId="urn:microsoft.com/office/officeart/2005/8/layout/hProcess11"/>
    <dgm:cxn modelId="{4B448DAE-54A5-4CF9-B46B-C952F7F129F4}" type="presParOf" srcId="{4C04927D-34A1-4D89-B4BC-35034DD9D143}" destId="{586F2128-DED0-4EF9-9F58-ECED0A722CD5}" srcOrd="0" destOrd="0" presId="urn:microsoft.com/office/officeart/2005/8/layout/hProcess11"/>
    <dgm:cxn modelId="{925A68B5-9E2A-425E-9008-B29B87EED7BE}" type="presParOf" srcId="{4C04927D-34A1-4D89-B4BC-35034DD9D143}" destId="{B6910639-D7FC-439D-9EEF-C7A90261DF00}" srcOrd="1" destOrd="0" presId="urn:microsoft.com/office/officeart/2005/8/layout/hProcess11"/>
    <dgm:cxn modelId="{EC9F34D0-8E6D-4395-85BE-E1AFCA1804BF}" type="presParOf" srcId="{4C04927D-34A1-4D89-B4BC-35034DD9D143}" destId="{3B772D81-6716-41BB-A7B5-4902730C06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F48B4-85C7-48F1-8D52-BC535F0925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FE1289C-BDC5-4F76-A704-528EDC4E2ECB}">
      <dgm:prSet phldrT="[Text]" custT="1"/>
      <dgm:spPr/>
      <dgm:t>
        <a:bodyPr/>
        <a:lstStyle/>
        <a:p>
          <a:r>
            <a:rPr lang="en-US" sz="1300" b="1" dirty="0" smtClean="0"/>
            <a:t>February 9, 2018</a:t>
          </a:r>
        </a:p>
        <a:p>
          <a:r>
            <a:rPr lang="en-US" sz="1300" dirty="0" smtClean="0"/>
            <a:t>This is the earliest you can apply to USCIS for OPT authorization.</a:t>
          </a:r>
          <a:endParaRPr lang="en-US" sz="1300" dirty="0"/>
        </a:p>
      </dgm:t>
    </dgm:pt>
    <dgm:pt modelId="{15E325CD-468E-486D-905B-0F59CE0FA8DA}" type="parTrans" cxnId="{906F5818-433B-4019-8C37-F0D42C85D9D3}">
      <dgm:prSet/>
      <dgm:spPr/>
      <dgm:t>
        <a:bodyPr/>
        <a:lstStyle/>
        <a:p>
          <a:endParaRPr lang="en-US" sz="1050"/>
        </a:p>
      </dgm:t>
    </dgm:pt>
    <dgm:pt modelId="{E7110643-055D-4D77-AAE1-F10B2D8BE4AB}" type="sibTrans" cxnId="{906F5818-433B-4019-8C37-F0D42C85D9D3}">
      <dgm:prSet/>
      <dgm:spPr/>
      <dgm:t>
        <a:bodyPr/>
        <a:lstStyle/>
        <a:p>
          <a:endParaRPr lang="en-US" sz="1050"/>
        </a:p>
      </dgm:t>
    </dgm:pt>
    <dgm:pt modelId="{9109329D-5017-4146-BFCC-494133D3BCA6}">
      <dgm:prSet phldrT="[Text]" custT="1"/>
      <dgm:spPr/>
      <dgm:t>
        <a:bodyPr/>
        <a:lstStyle/>
        <a:p>
          <a:r>
            <a:rPr lang="en-US" sz="1300" b="1" dirty="0" smtClean="0"/>
            <a:t>May 10, 2018</a:t>
          </a:r>
        </a:p>
        <a:p>
          <a:r>
            <a:rPr lang="en-US" sz="1300" dirty="0" smtClean="0"/>
            <a:t>Last day of spring  semester </a:t>
          </a:r>
          <a:endParaRPr lang="en-US" sz="1300" dirty="0"/>
        </a:p>
      </dgm:t>
    </dgm:pt>
    <dgm:pt modelId="{32E0F10C-7B83-43E5-9DB6-0AD225CDD8C0}" type="parTrans" cxnId="{2794D112-4073-4A02-9857-3B5A5D2ADB85}">
      <dgm:prSet/>
      <dgm:spPr/>
      <dgm:t>
        <a:bodyPr/>
        <a:lstStyle/>
        <a:p>
          <a:endParaRPr lang="en-US" sz="1050"/>
        </a:p>
      </dgm:t>
    </dgm:pt>
    <dgm:pt modelId="{47D3D1C0-5686-42EE-8A27-029C21DBC393}" type="sibTrans" cxnId="{2794D112-4073-4A02-9857-3B5A5D2ADB85}">
      <dgm:prSet/>
      <dgm:spPr/>
      <dgm:t>
        <a:bodyPr/>
        <a:lstStyle/>
        <a:p>
          <a:endParaRPr lang="en-US" sz="1050"/>
        </a:p>
      </dgm:t>
    </dgm:pt>
    <dgm:pt modelId="{2CD461CC-6612-4A49-92ED-09B9A9BBDA4D}">
      <dgm:prSet phldrT="[Text]" custT="1"/>
      <dgm:spPr/>
      <dgm:t>
        <a:bodyPr/>
        <a:lstStyle/>
        <a:p>
          <a:r>
            <a:rPr lang="en-US" sz="1300" b="1" dirty="0" smtClean="0"/>
            <a:t>July 9, 2018</a:t>
          </a:r>
        </a:p>
        <a:p>
          <a:r>
            <a:rPr lang="en-US" sz="1300" b="0" dirty="0" smtClean="0"/>
            <a:t>Final deadline for OPT applications</a:t>
          </a:r>
          <a:endParaRPr lang="en-US" sz="1600" b="0" dirty="0"/>
        </a:p>
      </dgm:t>
    </dgm:pt>
    <dgm:pt modelId="{C802CDC6-F892-4B87-AFCE-54E2A294646C}" type="parTrans" cxnId="{23A981A7-65AF-410A-B172-9C6B3174E3AE}">
      <dgm:prSet/>
      <dgm:spPr/>
      <dgm:t>
        <a:bodyPr/>
        <a:lstStyle/>
        <a:p>
          <a:endParaRPr lang="en-US" sz="1050"/>
        </a:p>
      </dgm:t>
    </dgm:pt>
    <dgm:pt modelId="{9383954F-8E20-456E-ACB0-1510B583466D}" type="sibTrans" cxnId="{23A981A7-65AF-410A-B172-9C6B3174E3AE}">
      <dgm:prSet/>
      <dgm:spPr/>
      <dgm:t>
        <a:bodyPr/>
        <a:lstStyle/>
        <a:p>
          <a:endParaRPr lang="en-US" sz="1050"/>
        </a:p>
      </dgm:t>
    </dgm:pt>
    <dgm:pt modelId="{5BAA703A-10C1-4753-898C-2E404E53F4A2}" type="pres">
      <dgm:prSet presAssocID="{A6EF48B4-85C7-48F1-8D52-BC535F0925BA}" presName="Name0" presStyleCnt="0">
        <dgm:presLayoutVars>
          <dgm:dir/>
          <dgm:resizeHandles val="exact"/>
        </dgm:presLayoutVars>
      </dgm:prSet>
      <dgm:spPr/>
    </dgm:pt>
    <dgm:pt modelId="{0271988A-3D34-412D-A873-AC8FC19389CB}" type="pres">
      <dgm:prSet presAssocID="{A6EF48B4-85C7-48F1-8D52-BC535F0925BA}" presName="arrow" presStyleLbl="bgShp" presStyleIdx="0" presStyleCnt="1"/>
      <dgm:spPr/>
    </dgm:pt>
    <dgm:pt modelId="{6BEEDDD2-C3F1-4BA5-A5C7-D464D65D9699}" type="pres">
      <dgm:prSet presAssocID="{A6EF48B4-85C7-48F1-8D52-BC535F0925BA}" presName="points" presStyleCnt="0"/>
      <dgm:spPr/>
    </dgm:pt>
    <dgm:pt modelId="{7FF33656-E735-426F-BC58-76D2BB48E1C9}" type="pres">
      <dgm:prSet presAssocID="{5FE1289C-BDC5-4F76-A704-528EDC4E2ECB}" presName="compositeA" presStyleCnt="0"/>
      <dgm:spPr/>
    </dgm:pt>
    <dgm:pt modelId="{81409F67-32EA-4121-AA02-F8B45E958FD7}" type="pres">
      <dgm:prSet presAssocID="{5FE1289C-BDC5-4F76-A704-528EDC4E2ECB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81AD5-AC35-42C1-8C4A-F355FCE8FC1E}" type="pres">
      <dgm:prSet presAssocID="{5FE1289C-BDC5-4F76-A704-528EDC4E2ECB}" presName="circleA" presStyleLbl="node1" presStyleIdx="0" presStyleCnt="3"/>
      <dgm:spPr/>
    </dgm:pt>
    <dgm:pt modelId="{AD975EC4-E857-453F-9239-6025E4EDBD37}" type="pres">
      <dgm:prSet presAssocID="{5FE1289C-BDC5-4F76-A704-528EDC4E2ECB}" presName="spaceA" presStyleCnt="0"/>
      <dgm:spPr/>
    </dgm:pt>
    <dgm:pt modelId="{075AF9F9-2488-4EF0-9F82-F13DE6A2E00D}" type="pres">
      <dgm:prSet presAssocID="{E7110643-055D-4D77-AAE1-F10B2D8BE4AB}" presName="space" presStyleCnt="0"/>
      <dgm:spPr/>
    </dgm:pt>
    <dgm:pt modelId="{1E95502B-AE4D-4F86-8E58-78AD10CBD2A9}" type="pres">
      <dgm:prSet presAssocID="{9109329D-5017-4146-BFCC-494133D3BCA6}" presName="compositeB" presStyleCnt="0"/>
      <dgm:spPr/>
    </dgm:pt>
    <dgm:pt modelId="{9DC20031-A9B0-4D68-972E-68D5AF1F5134}" type="pres">
      <dgm:prSet presAssocID="{9109329D-5017-4146-BFCC-494133D3BCA6}" presName="textB" presStyleLbl="revTx" presStyleIdx="1" presStyleCnt="3" custScaleX="67651" custScaleY="37515" custLinFactY="-43945" custLinFactNeighborX="4140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6A8E8-ABE7-4BD3-95E5-820C9A21AC54}" type="pres">
      <dgm:prSet presAssocID="{9109329D-5017-4146-BFCC-494133D3BCA6}" presName="circleB" presStyleLbl="node1" presStyleIdx="1" presStyleCnt="3" custLinFactX="73849" custLinFactNeighborX="100000" custLinFactNeighborY="-63695"/>
      <dgm:spPr/>
    </dgm:pt>
    <dgm:pt modelId="{7D3A2527-FA5B-47E8-9385-D90705685996}" type="pres">
      <dgm:prSet presAssocID="{9109329D-5017-4146-BFCC-494133D3BCA6}" presName="spaceB" presStyleCnt="0"/>
      <dgm:spPr/>
    </dgm:pt>
    <dgm:pt modelId="{10B66E7E-B5B9-4F29-BF9E-E305419E4229}" type="pres">
      <dgm:prSet presAssocID="{47D3D1C0-5686-42EE-8A27-029C21DBC393}" presName="space" presStyleCnt="0"/>
      <dgm:spPr/>
    </dgm:pt>
    <dgm:pt modelId="{4C04927D-34A1-4D89-B4BC-35034DD9D143}" type="pres">
      <dgm:prSet presAssocID="{2CD461CC-6612-4A49-92ED-09B9A9BBDA4D}" presName="compositeA" presStyleCnt="0"/>
      <dgm:spPr/>
    </dgm:pt>
    <dgm:pt modelId="{586F2128-DED0-4EF9-9F58-ECED0A722CD5}" type="pres">
      <dgm:prSet presAssocID="{2CD461CC-6612-4A49-92ED-09B9A9BBDA4D}" presName="textA" presStyleLbl="revTx" presStyleIdx="2" presStyleCnt="3" custScaleX="68590" custScaleY="37368" custLinFactNeighborX="21882" custLinFactNeighborY="409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10639-D7FC-439D-9EEF-C7A90261DF00}" type="pres">
      <dgm:prSet presAssocID="{2CD461CC-6612-4A49-92ED-09B9A9BBDA4D}" presName="circleA" presStyleLbl="node1" presStyleIdx="2" presStyleCnt="3" custLinFactNeighborX="97631" custLinFactNeighborY="62632"/>
      <dgm:spPr/>
    </dgm:pt>
    <dgm:pt modelId="{3B772D81-6716-41BB-A7B5-4902730C0634}" type="pres">
      <dgm:prSet presAssocID="{2CD461CC-6612-4A49-92ED-09B9A9BBDA4D}" presName="spaceA" presStyleCnt="0"/>
      <dgm:spPr/>
    </dgm:pt>
  </dgm:ptLst>
  <dgm:cxnLst>
    <dgm:cxn modelId="{906F5818-433B-4019-8C37-F0D42C85D9D3}" srcId="{A6EF48B4-85C7-48F1-8D52-BC535F0925BA}" destId="{5FE1289C-BDC5-4F76-A704-528EDC4E2ECB}" srcOrd="0" destOrd="0" parTransId="{15E325CD-468E-486D-905B-0F59CE0FA8DA}" sibTransId="{E7110643-055D-4D77-AAE1-F10B2D8BE4AB}"/>
    <dgm:cxn modelId="{23A981A7-65AF-410A-B172-9C6B3174E3AE}" srcId="{A6EF48B4-85C7-48F1-8D52-BC535F0925BA}" destId="{2CD461CC-6612-4A49-92ED-09B9A9BBDA4D}" srcOrd="2" destOrd="0" parTransId="{C802CDC6-F892-4B87-AFCE-54E2A294646C}" sibTransId="{9383954F-8E20-456E-ACB0-1510B583466D}"/>
    <dgm:cxn modelId="{2794D112-4073-4A02-9857-3B5A5D2ADB85}" srcId="{A6EF48B4-85C7-48F1-8D52-BC535F0925BA}" destId="{9109329D-5017-4146-BFCC-494133D3BCA6}" srcOrd="1" destOrd="0" parTransId="{32E0F10C-7B83-43E5-9DB6-0AD225CDD8C0}" sibTransId="{47D3D1C0-5686-42EE-8A27-029C21DBC393}"/>
    <dgm:cxn modelId="{F519E5C6-97DD-442A-9FEA-C04C61A207DF}" type="presOf" srcId="{5FE1289C-BDC5-4F76-A704-528EDC4E2ECB}" destId="{81409F67-32EA-4121-AA02-F8B45E958FD7}" srcOrd="0" destOrd="0" presId="urn:microsoft.com/office/officeart/2005/8/layout/hProcess11"/>
    <dgm:cxn modelId="{2A518AE9-673D-447C-8D2F-2D93A32BCF48}" type="presOf" srcId="{A6EF48B4-85C7-48F1-8D52-BC535F0925BA}" destId="{5BAA703A-10C1-4753-898C-2E404E53F4A2}" srcOrd="0" destOrd="0" presId="urn:microsoft.com/office/officeart/2005/8/layout/hProcess11"/>
    <dgm:cxn modelId="{CDE53409-07C3-4372-B7DD-E345B5E2BEE2}" type="presOf" srcId="{9109329D-5017-4146-BFCC-494133D3BCA6}" destId="{9DC20031-A9B0-4D68-972E-68D5AF1F5134}" srcOrd="0" destOrd="0" presId="urn:microsoft.com/office/officeart/2005/8/layout/hProcess11"/>
    <dgm:cxn modelId="{7145BA09-C42F-4750-BD0A-88A4E996C436}" type="presOf" srcId="{2CD461CC-6612-4A49-92ED-09B9A9BBDA4D}" destId="{586F2128-DED0-4EF9-9F58-ECED0A722CD5}" srcOrd="0" destOrd="0" presId="urn:microsoft.com/office/officeart/2005/8/layout/hProcess11"/>
    <dgm:cxn modelId="{6EABE8FA-D30A-4751-8525-082A8801F968}" type="presParOf" srcId="{5BAA703A-10C1-4753-898C-2E404E53F4A2}" destId="{0271988A-3D34-412D-A873-AC8FC19389CB}" srcOrd="0" destOrd="0" presId="urn:microsoft.com/office/officeart/2005/8/layout/hProcess11"/>
    <dgm:cxn modelId="{67077061-CD9F-41DF-BB5E-3A82568F6F06}" type="presParOf" srcId="{5BAA703A-10C1-4753-898C-2E404E53F4A2}" destId="{6BEEDDD2-C3F1-4BA5-A5C7-D464D65D9699}" srcOrd="1" destOrd="0" presId="urn:microsoft.com/office/officeart/2005/8/layout/hProcess11"/>
    <dgm:cxn modelId="{429B123B-F945-437E-A2E4-1449692E4E7D}" type="presParOf" srcId="{6BEEDDD2-C3F1-4BA5-A5C7-D464D65D9699}" destId="{7FF33656-E735-426F-BC58-76D2BB48E1C9}" srcOrd="0" destOrd="0" presId="urn:microsoft.com/office/officeart/2005/8/layout/hProcess11"/>
    <dgm:cxn modelId="{12E95422-6CA5-4587-87E5-19865AC4C65F}" type="presParOf" srcId="{7FF33656-E735-426F-BC58-76D2BB48E1C9}" destId="{81409F67-32EA-4121-AA02-F8B45E958FD7}" srcOrd="0" destOrd="0" presId="urn:microsoft.com/office/officeart/2005/8/layout/hProcess11"/>
    <dgm:cxn modelId="{C7530962-B976-43E8-998E-FEB38EB34B97}" type="presParOf" srcId="{7FF33656-E735-426F-BC58-76D2BB48E1C9}" destId="{03B81AD5-AC35-42C1-8C4A-F355FCE8FC1E}" srcOrd="1" destOrd="0" presId="urn:microsoft.com/office/officeart/2005/8/layout/hProcess11"/>
    <dgm:cxn modelId="{C11E112B-A0D6-4461-B4FB-3940E5995EA8}" type="presParOf" srcId="{7FF33656-E735-426F-BC58-76D2BB48E1C9}" destId="{AD975EC4-E857-453F-9239-6025E4EDBD37}" srcOrd="2" destOrd="0" presId="urn:microsoft.com/office/officeart/2005/8/layout/hProcess11"/>
    <dgm:cxn modelId="{6EE9991F-EAD1-450F-BAEC-9FFC0C5DFA94}" type="presParOf" srcId="{6BEEDDD2-C3F1-4BA5-A5C7-D464D65D9699}" destId="{075AF9F9-2488-4EF0-9F82-F13DE6A2E00D}" srcOrd="1" destOrd="0" presId="urn:microsoft.com/office/officeart/2005/8/layout/hProcess11"/>
    <dgm:cxn modelId="{8DA51E11-AAF2-4E14-AA4D-B6E8DCA8F2BF}" type="presParOf" srcId="{6BEEDDD2-C3F1-4BA5-A5C7-D464D65D9699}" destId="{1E95502B-AE4D-4F86-8E58-78AD10CBD2A9}" srcOrd="2" destOrd="0" presId="urn:microsoft.com/office/officeart/2005/8/layout/hProcess11"/>
    <dgm:cxn modelId="{8A9CE674-49F2-4C50-97E3-B259B3F0071E}" type="presParOf" srcId="{1E95502B-AE4D-4F86-8E58-78AD10CBD2A9}" destId="{9DC20031-A9B0-4D68-972E-68D5AF1F5134}" srcOrd="0" destOrd="0" presId="urn:microsoft.com/office/officeart/2005/8/layout/hProcess11"/>
    <dgm:cxn modelId="{3CF48238-E676-421B-9FC8-0FFD21BEF936}" type="presParOf" srcId="{1E95502B-AE4D-4F86-8E58-78AD10CBD2A9}" destId="{6666A8E8-ABE7-4BD3-95E5-820C9A21AC54}" srcOrd="1" destOrd="0" presId="urn:microsoft.com/office/officeart/2005/8/layout/hProcess11"/>
    <dgm:cxn modelId="{48E0C62B-2186-450C-8E71-D77F1C013EA0}" type="presParOf" srcId="{1E95502B-AE4D-4F86-8E58-78AD10CBD2A9}" destId="{7D3A2527-FA5B-47E8-9385-D90705685996}" srcOrd="2" destOrd="0" presId="urn:microsoft.com/office/officeart/2005/8/layout/hProcess11"/>
    <dgm:cxn modelId="{9B25AAE2-D1D6-4E96-894A-038783FDD9AF}" type="presParOf" srcId="{6BEEDDD2-C3F1-4BA5-A5C7-D464D65D9699}" destId="{10B66E7E-B5B9-4F29-BF9E-E305419E4229}" srcOrd="3" destOrd="0" presId="urn:microsoft.com/office/officeart/2005/8/layout/hProcess11"/>
    <dgm:cxn modelId="{96C03913-A318-487B-A12E-A6DD41E2C958}" type="presParOf" srcId="{6BEEDDD2-C3F1-4BA5-A5C7-D464D65D9699}" destId="{4C04927D-34A1-4D89-B4BC-35034DD9D143}" srcOrd="4" destOrd="0" presId="urn:microsoft.com/office/officeart/2005/8/layout/hProcess11"/>
    <dgm:cxn modelId="{EEDD4D75-D4B8-4F09-BB55-D9308DD091AF}" type="presParOf" srcId="{4C04927D-34A1-4D89-B4BC-35034DD9D143}" destId="{586F2128-DED0-4EF9-9F58-ECED0A722CD5}" srcOrd="0" destOrd="0" presId="urn:microsoft.com/office/officeart/2005/8/layout/hProcess11"/>
    <dgm:cxn modelId="{5501AE44-BC9C-436A-9179-09F593C88853}" type="presParOf" srcId="{4C04927D-34A1-4D89-B4BC-35034DD9D143}" destId="{B6910639-D7FC-439D-9EEF-C7A90261DF00}" srcOrd="1" destOrd="0" presId="urn:microsoft.com/office/officeart/2005/8/layout/hProcess11"/>
    <dgm:cxn modelId="{9604AC5A-E6E2-4784-87D1-B12F9E074574}" type="presParOf" srcId="{4C04927D-34A1-4D89-B4BC-35034DD9D143}" destId="{3B772D81-6716-41BB-A7B5-4902730C06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EF48B4-85C7-48F1-8D52-BC535F0925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FE1289C-BDC5-4F76-A704-528EDC4E2ECB}">
      <dgm:prSet phldrT="[Text]" custT="1"/>
      <dgm:spPr/>
      <dgm:t>
        <a:bodyPr/>
        <a:lstStyle/>
        <a:p>
          <a:r>
            <a:rPr lang="en-US" sz="1300" b="1" dirty="0" smtClean="0"/>
            <a:t>OPT application received by USCIS. </a:t>
          </a:r>
        </a:p>
        <a:p>
          <a:endParaRPr lang="en-US" sz="1300" b="1" dirty="0"/>
        </a:p>
      </dgm:t>
    </dgm:pt>
    <dgm:pt modelId="{15E325CD-468E-486D-905B-0F59CE0FA8DA}" type="parTrans" cxnId="{906F5818-433B-4019-8C37-F0D42C85D9D3}">
      <dgm:prSet/>
      <dgm:spPr/>
      <dgm:t>
        <a:bodyPr/>
        <a:lstStyle/>
        <a:p>
          <a:endParaRPr lang="en-US" sz="1050"/>
        </a:p>
      </dgm:t>
    </dgm:pt>
    <dgm:pt modelId="{E7110643-055D-4D77-AAE1-F10B2D8BE4AB}" type="sibTrans" cxnId="{906F5818-433B-4019-8C37-F0D42C85D9D3}">
      <dgm:prSet/>
      <dgm:spPr/>
      <dgm:t>
        <a:bodyPr/>
        <a:lstStyle/>
        <a:p>
          <a:endParaRPr lang="en-US" sz="1050"/>
        </a:p>
      </dgm:t>
    </dgm:pt>
    <dgm:pt modelId="{9109329D-5017-4146-BFCC-494133D3BCA6}">
      <dgm:prSet phldrT="[Text]" custT="1"/>
      <dgm:spPr/>
      <dgm:t>
        <a:bodyPr/>
        <a:lstStyle/>
        <a:p>
          <a:r>
            <a:rPr lang="en-US" sz="1300" b="1" dirty="0" smtClean="0"/>
            <a:t>OPT Start Date</a:t>
          </a:r>
          <a:endParaRPr lang="en-US" sz="1300" dirty="0"/>
        </a:p>
      </dgm:t>
    </dgm:pt>
    <dgm:pt modelId="{32E0F10C-7B83-43E5-9DB6-0AD225CDD8C0}" type="parTrans" cxnId="{2794D112-4073-4A02-9857-3B5A5D2ADB85}">
      <dgm:prSet/>
      <dgm:spPr/>
      <dgm:t>
        <a:bodyPr/>
        <a:lstStyle/>
        <a:p>
          <a:endParaRPr lang="en-US" sz="1050"/>
        </a:p>
      </dgm:t>
    </dgm:pt>
    <dgm:pt modelId="{47D3D1C0-5686-42EE-8A27-029C21DBC393}" type="sibTrans" cxnId="{2794D112-4073-4A02-9857-3B5A5D2ADB85}">
      <dgm:prSet/>
      <dgm:spPr/>
      <dgm:t>
        <a:bodyPr/>
        <a:lstStyle/>
        <a:p>
          <a:endParaRPr lang="en-US" sz="1050"/>
        </a:p>
      </dgm:t>
    </dgm:pt>
    <dgm:pt modelId="{2CD461CC-6612-4A49-92ED-09B9A9BBDA4D}">
      <dgm:prSet phldrT="[Text]" custT="1"/>
      <dgm:spPr/>
      <dgm:t>
        <a:bodyPr/>
        <a:lstStyle/>
        <a:p>
          <a:r>
            <a:rPr lang="en-US" sz="1300" b="1" dirty="0" smtClean="0"/>
            <a:t>OPT End Date</a:t>
          </a:r>
        </a:p>
        <a:p>
          <a:r>
            <a:rPr lang="en-US" sz="1300" b="0" dirty="0" smtClean="0"/>
            <a:t>This date may not be more than 14 months from your program end date.</a:t>
          </a:r>
          <a:endParaRPr lang="en-US" sz="1300" b="0" dirty="0"/>
        </a:p>
      </dgm:t>
    </dgm:pt>
    <dgm:pt modelId="{C802CDC6-F892-4B87-AFCE-54E2A294646C}" type="parTrans" cxnId="{23A981A7-65AF-410A-B172-9C6B3174E3AE}">
      <dgm:prSet/>
      <dgm:spPr/>
      <dgm:t>
        <a:bodyPr/>
        <a:lstStyle/>
        <a:p>
          <a:endParaRPr lang="en-US" sz="1050"/>
        </a:p>
      </dgm:t>
    </dgm:pt>
    <dgm:pt modelId="{9383954F-8E20-456E-ACB0-1510B583466D}" type="sibTrans" cxnId="{23A981A7-65AF-410A-B172-9C6B3174E3AE}">
      <dgm:prSet/>
      <dgm:spPr/>
      <dgm:t>
        <a:bodyPr/>
        <a:lstStyle/>
        <a:p>
          <a:endParaRPr lang="en-US" sz="1050"/>
        </a:p>
      </dgm:t>
    </dgm:pt>
    <dgm:pt modelId="{5BAA703A-10C1-4753-898C-2E404E53F4A2}" type="pres">
      <dgm:prSet presAssocID="{A6EF48B4-85C7-48F1-8D52-BC535F0925BA}" presName="Name0" presStyleCnt="0">
        <dgm:presLayoutVars>
          <dgm:dir/>
          <dgm:resizeHandles val="exact"/>
        </dgm:presLayoutVars>
      </dgm:prSet>
      <dgm:spPr/>
    </dgm:pt>
    <dgm:pt modelId="{0271988A-3D34-412D-A873-AC8FC19389CB}" type="pres">
      <dgm:prSet presAssocID="{A6EF48B4-85C7-48F1-8D52-BC535F0925BA}" presName="arrow" presStyleLbl="bgShp" presStyleIdx="0" presStyleCnt="1"/>
      <dgm:spPr/>
    </dgm:pt>
    <dgm:pt modelId="{6BEEDDD2-C3F1-4BA5-A5C7-D464D65D9699}" type="pres">
      <dgm:prSet presAssocID="{A6EF48B4-85C7-48F1-8D52-BC535F0925BA}" presName="points" presStyleCnt="0"/>
      <dgm:spPr/>
    </dgm:pt>
    <dgm:pt modelId="{7FF33656-E735-426F-BC58-76D2BB48E1C9}" type="pres">
      <dgm:prSet presAssocID="{5FE1289C-BDC5-4F76-A704-528EDC4E2ECB}" presName="compositeA" presStyleCnt="0"/>
      <dgm:spPr/>
    </dgm:pt>
    <dgm:pt modelId="{81409F67-32EA-4121-AA02-F8B45E958FD7}" type="pres">
      <dgm:prSet presAssocID="{5FE1289C-BDC5-4F76-A704-528EDC4E2ECB}" presName="textA" presStyleLbl="revTx" presStyleIdx="0" presStyleCnt="3" custScaleX="67307" custScaleY="45292" custLinFactNeighborY="312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81AD5-AC35-42C1-8C4A-F355FCE8FC1E}" type="pres">
      <dgm:prSet presAssocID="{5FE1289C-BDC5-4F76-A704-528EDC4E2ECB}" presName="circleA" presStyleLbl="node1" presStyleIdx="0" presStyleCnt="3" custLinFactNeighborX="-7558" custLinFactNeighborY="53985"/>
      <dgm:spPr/>
    </dgm:pt>
    <dgm:pt modelId="{AD975EC4-E857-453F-9239-6025E4EDBD37}" type="pres">
      <dgm:prSet presAssocID="{5FE1289C-BDC5-4F76-A704-528EDC4E2ECB}" presName="spaceA" presStyleCnt="0"/>
      <dgm:spPr/>
    </dgm:pt>
    <dgm:pt modelId="{075AF9F9-2488-4EF0-9F82-F13DE6A2E00D}" type="pres">
      <dgm:prSet presAssocID="{E7110643-055D-4D77-AAE1-F10B2D8BE4AB}" presName="space" presStyleCnt="0"/>
      <dgm:spPr/>
    </dgm:pt>
    <dgm:pt modelId="{1E95502B-AE4D-4F86-8E58-78AD10CBD2A9}" type="pres">
      <dgm:prSet presAssocID="{9109329D-5017-4146-BFCC-494133D3BCA6}" presName="compositeB" presStyleCnt="0"/>
      <dgm:spPr/>
    </dgm:pt>
    <dgm:pt modelId="{9DC20031-A9B0-4D68-972E-68D5AF1F5134}" type="pres">
      <dgm:prSet presAssocID="{9109329D-5017-4146-BFCC-494133D3BCA6}" presName="textB" presStyleLbl="revTx" presStyleIdx="1" presStyleCnt="3" custScaleX="67651" custScaleY="23673" custLinFactY="-21473" custLinFactNeighborX="-38078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6A8E8-ABE7-4BD3-95E5-820C9A21AC54}" type="pres">
      <dgm:prSet presAssocID="{9109329D-5017-4146-BFCC-494133D3BCA6}" presName="circleB" presStyleLbl="node1" presStyleIdx="1" presStyleCnt="3" custLinFactX="-80152" custLinFactNeighborX="-100000" custLinFactNeighborY="-77050"/>
      <dgm:spPr/>
    </dgm:pt>
    <dgm:pt modelId="{7D3A2527-FA5B-47E8-9385-D90705685996}" type="pres">
      <dgm:prSet presAssocID="{9109329D-5017-4146-BFCC-494133D3BCA6}" presName="spaceB" presStyleCnt="0"/>
      <dgm:spPr/>
    </dgm:pt>
    <dgm:pt modelId="{10B66E7E-B5B9-4F29-BF9E-E305419E4229}" type="pres">
      <dgm:prSet presAssocID="{47D3D1C0-5686-42EE-8A27-029C21DBC393}" presName="space" presStyleCnt="0"/>
      <dgm:spPr/>
    </dgm:pt>
    <dgm:pt modelId="{4C04927D-34A1-4D89-B4BC-35034DD9D143}" type="pres">
      <dgm:prSet presAssocID="{2CD461CC-6612-4A49-92ED-09B9A9BBDA4D}" presName="compositeA" presStyleCnt="0"/>
      <dgm:spPr/>
    </dgm:pt>
    <dgm:pt modelId="{586F2128-DED0-4EF9-9F58-ECED0A722CD5}" type="pres">
      <dgm:prSet presAssocID="{2CD461CC-6612-4A49-92ED-09B9A9BBDA4D}" presName="textA" presStyleLbl="revTx" presStyleIdx="2" presStyleCnt="3" custScaleX="68590" custScaleY="65560" custLinFactNeighborX="18496" custLinFactNeighborY="29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10639-D7FC-439D-9EEF-C7A90261DF00}" type="pres">
      <dgm:prSet presAssocID="{2CD461CC-6612-4A49-92ED-09B9A9BBDA4D}" presName="circleA" presStyleLbl="node1" presStyleIdx="2" presStyleCnt="3" custLinFactNeighborX="76478" custLinFactNeighborY="26892"/>
      <dgm:spPr/>
      <dgm:t>
        <a:bodyPr/>
        <a:lstStyle/>
        <a:p>
          <a:endParaRPr lang="en-US"/>
        </a:p>
      </dgm:t>
    </dgm:pt>
    <dgm:pt modelId="{3B772D81-6716-41BB-A7B5-4902730C0634}" type="pres">
      <dgm:prSet presAssocID="{2CD461CC-6612-4A49-92ED-09B9A9BBDA4D}" presName="spaceA" presStyleCnt="0"/>
      <dgm:spPr/>
    </dgm:pt>
  </dgm:ptLst>
  <dgm:cxnLst>
    <dgm:cxn modelId="{906F5818-433B-4019-8C37-F0D42C85D9D3}" srcId="{A6EF48B4-85C7-48F1-8D52-BC535F0925BA}" destId="{5FE1289C-BDC5-4F76-A704-528EDC4E2ECB}" srcOrd="0" destOrd="0" parTransId="{15E325CD-468E-486D-905B-0F59CE0FA8DA}" sibTransId="{E7110643-055D-4D77-AAE1-F10B2D8BE4AB}"/>
    <dgm:cxn modelId="{23A981A7-65AF-410A-B172-9C6B3174E3AE}" srcId="{A6EF48B4-85C7-48F1-8D52-BC535F0925BA}" destId="{2CD461CC-6612-4A49-92ED-09B9A9BBDA4D}" srcOrd="2" destOrd="0" parTransId="{C802CDC6-F892-4B87-AFCE-54E2A294646C}" sibTransId="{9383954F-8E20-456E-ACB0-1510B583466D}"/>
    <dgm:cxn modelId="{2794D112-4073-4A02-9857-3B5A5D2ADB85}" srcId="{A6EF48B4-85C7-48F1-8D52-BC535F0925BA}" destId="{9109329D-5017-4146-BFCC-494133D3BCA6}" srcOrd="1" destOrd="0" parTransId="{32E0F10C-7B83-43E5-9DB6-0AD225CDD8C0}" sibTransId="{47D3D1C0-5686-42EE-8A27-029C21DBC393}"/>
    <dgm:cxn modelId="{E6A89BF1-056A-4768-BEF0-9EAE9BED80FE}" type="presOf" srcId="{A6EF48B4-85C7-48F1-8D52-BC535F0925BA}" destId="{5BAA703A-10C1-4753-898C-2E404E53F4A2}" srcOrd="0" destOrd="0" presId="urn:microsoft.com/office/officeart/2005/8/layout/hProcess11"/>
    <dgm:cxn modelId="{49E50B58-046D-4982-AF0D-AEFCF61BC2AB}" type="presOf" srcId="{9109329D-5017-4146-BFCC-494133D3BCA6}" destId="{9DC20031-A9B0-4D68-972E-68D5AF1F5134}" srcOrd="0" destOrd="0" presId="urn:microsoft.com/office/officeart/2005/8/layout/hProcess11"/>
    <dgm:cxn modelId="{F2868563-4028-47A5-99FD-5DFE924E278B}" type="presOf" srcId="{2CD461CC-6612-4A49-92ED-09B9A9BBDA4D}" destId="{586F2128-DED0-4EF9-9F58-ECED0A722CD5}" srcOrd="0" destOrd="0" presId="urn:microsoft.com/office/officeart/2005/8/layout/hProcess11"/>
    <dgm:cxn modelId="{DDF5B8C4-4FF6-40B0-84E8-268A4795B5CD}" type="presOf" srcId="{5FE1289C-BDC5-4F76-A704-528EDC4E2ECB}" destId="{81409F67-32EA-4121-AA02-F8B45E958FD7}" srcOrd="0" destOrd="0" presId="urn:microsoft.com/office/officeart/2005/8/layout/hProcess11"/>
    <dgm:cxn modelId="{303E5D5D-2419-4647-9673-0A8816B705E2}" type="presParOf" srcId="{5BAA703A-10C1-4753-898C-2E404E53F4A2}" destId="{0271988A-3D34-412D-A873-AC8FC19389CB}" srcOrd="0" destOrd="0" presId="urn:microsoft.com/office/officeart/2005/8/layout/hProcess11"/>
    <dgm:cxn modelId="{58C28847-CDC4-46C4-AA7F-ED6AB1E50A50}" type="presParOf" srcId="{5BAA703A-10C1-4753-898C-2E404E53F4A2}" destId="{6BEEDDD2-C3F1-4BA5-A5C7-D464D65D9699}" srcOrd="1" destOrd="0" presId="urn:microsoft.com/office/officeart/2005/8/layout/hProcess11"/>
    <dgm:cxn modelId="{6839F1F8-CA17-4964-9732-76556C67EEC7}" type="presParOf" srcId="{6BEEDDD2-C3F1-4BA5-A5C7-D464D65D9699}" destId="{7FF33656-E735-426F-BC58-76D2BB48E1C9}" srcOrd="0" destOrd="0" presId="urn:microsoft.com/office/officeart/2005/8/layout/hProcess11"/>
    <dgm:cxn modelId="{835852D2-A171-4B3C-B4DC-7F9832902B54}" type="presParOf" srcId="{7FF33656-E735-426F-BC58-76D2BB48E1C9}" destId="{81409F67-32EA-4121-AA02-F8B45E958FD7}" srcOrd="0" destOrd="0" presId="urn:microsoft.com/office/officeart/2005/8/layout/hProcess11"/>
    <dgm:cxn modelId="{07E82DB2-5572-4CBD-867E-7A39B1DE3CFC}" type="presParOf" srcId="{7FF33656-E735-426F-BC58-76D2BB48E1C9}" destId="{03B81AD5-AC35-42C1-8C4A-F355FCE8FC1E}" srcOrd="1" destOrd="0" presId="urn:microsoft.com/office/officeart/2005/8/layout/hProcess11"/>
    <dgm:cxn modelId="{18F97BC8-CEB0-43F2-B795-A705C18B4EF2}" type="presParOf" srcId="{7FF33656-E735-426F-BC58-76D2BB48E1C9}" destId="{AD975EC4-E857-453F-9239-6025E4EDBD37}" srcOrd="2" destOrd="0" presId="urn:microsoft.com/office/officeart/2005/8/layout/hProcess11"/>
    <dgm:cxn modelId="{427D87DF-53C3-4E3F-925E-33E0D457EF1D}" type="presParOf" srcId="{6BEEDDD2-C3F1-4BA5-A5C7-D464D65D9699}" destId="{075AF9F9-2488-4EF0-9F82-F13DE6A2E00D}" srcOrd="1" destOrd="0" presId="urn:microsoft.com/office/officeart/2005/8/layout/hProcess11"/>
    <dgm:cxn modelId="{6069C445-0153-4C13-8B66-E86DDA9C5DD4}" type="presParOf" srcId="{6BEEDDD2-C3F1-4BA5-A5C7-D464D65D9699}" destId="{1E95502B-AE4D-4F86-8E58-78AD10CBD2A9}" srcOrd="2" destOrd="0" presId="urn:microsoft.com/office/officeart/2005/8/layout/hProcess11"/>
    <dgm:cxn modelId="{A29F8143-F09E-4344-BF27-006FFFE22A20}" type="presParOf" srcId="{1E95502B-AE4D-4F86-8E58-78AD10CBD2A9}" destId="{9DC20031-A9B0-4D68-972E-68D5AF1F5134}" srcOrd="0" destOrd="0" presId="urn:microsoft.com/office/officeart/2005/8/layout/hProcess11"/>
    <dgm:cxn modelId="{25738F47-CA5A-41EC-85EF-E769E0885A0F}" type="presParOf" srcId="{1E95502B-AE4D-4F86-8E58-78AD10CBD2A9}" destId="{6666A8E8-ABE7-4BD3-95E5-820C9A21AC54}" srcOrd="1" destOrd="0" presId="urn:microsoft.com/office/officeart/2005/8/layout/hProcess11"/>
    <dgm:cxn modelId="{2A7C5BF1-2A3B-4409-B4FC-4BB6ADE1683F}" type="presParOf" srcId="{1E95502B-AE4D-4F86-8E58-78AD10CBD2A9}" destId="{7D3A2527-FA5B-47E8-9385-D90705685996}" srcOrd="2" destOrd="0" presId="urn:microsoft.com/office/officeart/2005/8/layout/hProcess11"/>
    <dgm:cxn modelId="{E173EBB6-ED8C-44A7-B536-04D0B69D6C19}" type="presParOf" srcId="{6BEEDDD2-C3F1-4BA5-A5C7-D464D65D9699}" destId="{10B66E7E-B5B9-4F29-BF9E-E305419E4229}" srcOrd="3" destOrd="0" presId="urn:microsoft.com/office/officeart/2005/8/layout/hProcess11"/>
    <dgm:cxn modelId="{D8C7D508-29DF-4EF8-801B-992F9F37E409}" type="presParOf" srcId="{6BEEDDD2-C3F1-4BA5-A5C7-D464D65D9699}" destId="{4C04927D-34A1-4D89-B4BC-35034DD9D143}" srcOrd="4" destOrd="0" presId="urn:microsoft.com/office/officeart/2005/8/layout/hProcess11"/>
    <dgm:cxn modelId="{685BE2E7-0C43-48DF-8F97-2084DD741C50}" type="presParOf" srcId="{4C04927D-34A1-4D89-B4BC-35034DD9D143}" destId="{586F2128-DED0-4EF9-9F58-ECED0A722CD5}" srcOrd="0" destOrd="0" presId="urn:microsoft.com/office/officeart/2005/8/layout/hProcess11"/>
    <dgm:cxn modelId="{ECFAF29C-AC5F-4CBB-A7B2-128D82587E86}" type="presParOf" srcId="{4C04927D-34A1-4D89-B4BC-35034DD9D143}" destId="{B6910639-D7FC-439D-9EEF-C7A90261DF00}" srcOrd="1" destOrd="0" presId="urn:microsoft.com/office/officeart/2005/8/layout/hProcess11"/>
    <dgm:cxn modelId="{F2B60838-7156-47BB-9079-AFD318040E6F}" type="presParOf" srcId="{4C04927D-34A1-4D89-B4BC-35034DD9D143}" destId="{3B772D81-6716-41BB-A7B5-4902730C06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EF48B4-85C7-48F1-8D52-BC535F0925B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FE1289C-BDC5-4F76-A704-528EDC4E2ECB}">
      <dgm:prSet phldrT="[Text]" custT="1"/>
      <dgm:spPr/>
      <dgm:t>
        <a:bodyPr/>
        <a:lstStyle/>
        <a:p>
          <a:r>
            <a:rPr lang="en-US" sz="1300" b="1" dirty="0" smtClean="0"/>
            <a:t>September 20, 2017 </a:t>
          </a:r>
        </a:p>
        <a:p>
          <a:r>
            <a:rPr lang="en-US" sz="1300" b="0" dirty="0" smtClean="0"/>
            <a:t>OPT Application received by USCIS</a:t>
          </a:r>
          <a:endParaRPr lang="en-US" sz="1300" b="0" dirty="0"/>
        </a:p>
      </dgm:t>
    </dgm:pt>
    <dgm:pt modelId="{15E325CD-468E-486D-905B-0F59CE0FA8DA}" type="parTrans" cxnId="{906F5818-433B-4019-8C37-F0D42C85D9D3}">
      <dgm:prSet/>
      <dgm:spPr/>
      <dgm:t>
        <a:bodyPr/>
        <a:lstStyle/>
        <a:p>
          <a:endParaRPr lang="en-US" sz="1050"/>
        </a:p>
      </dgm:t>
    </dgm:pt>
    <dgm:pt modelId="{E7110643-055D-4D77-AAE1-F10B2D8BE4AB}" type="sibTrans" cxnId="{906F5818-433B-4019-8C37-F0D42C85D9D3}">
      <dgm:prSet/>
      <dgm:spPr/>
      <dgm:t>
        <a:bodyPr/>
        <a:lstStyle/>
        <a:p>
          <a:endParaRPr lang="en-US" sz="1050"/>
        </a:p>
      </dgm:t>
    </dgm:pt>
    <dgm:pt modelId="{9109329D-5017-4146-BFCC-494133D3BCA6}">
      <dgm:prSet phldrT="[Text]" custT="1"/>
      <dgm:spPr/>
      <dgm:t>
        <a:bodyPr/>
        <a:lstStyle/>
        <a:p>
          <a:r>
            <a:rPr lang="en-US" sz="1300" b="1" dirty="0" smtClean="0"/>
            <a:t>January 15, 2018</a:t>
          </a:r>
        </a:p>
        <a:p>
          <a:r>
            <a:rPr lang="en-US" sz="1300" b="1" dirty="0" smtClean="0"/>
            <a:t>OPT Start Date</a:t>
          </a:r>
          <a:endParaRPr lang="en-US" sz="1300" dirty="0"/>
        </a:p>
      </dgm:t>
    </dgm:pt>
    <dgm:pt modelId="{32E0F10C-7B83-43E5-9DB6-0AD225CDD8C0}" type="parTrans" cxnId="{2794D112-4073-4A02-9857-3B5A5D2ADB85}">
      <dgm:prSet/>
      <dgm:spPr/>
      <dgm:t>
        <a:bodyPr/>
        <a:lstStyle/>
        <a:p>
          <a:endParaRPr lang="en-US" sz="1050"/>
        </a:p>
      </dgm:t>
    </dgm:pt>
    <dgm:pt modelId="{47D3D1C0-5686-42EE-8A27-029C21DBC393}" type="sibTrans" cxnId="{2794D112-4073-4A02-9857-3B5A5D2ADB85}">
      <dgm:prSet/>
      <dgm:spPr/>
      <dgm:t>
        <a:bodyPr/>
        <a:lstStyle/>
        <a:p>
          <a:endParaRPr lang="en-US" sz="1050"/>
        </a:p>
      </dgm:t>
    </dgm:pt>
    <dgm:pt modelId="{2CD461CC-6612-4A49-92ED-09B9A9BBDA4D}">
      <dgm:prSet phldrT="[Text]" custT="1"/>
      <dgm:spPr/>
      <dgm:t>
        <a:bodyPr/>
        <a:lstStyle/>
        <a:p>
          <a:r>
            <a:rPr lang="en-US" sz="1300" b="1" dirty="0" smtClean="0"/>
            <a:t>January 14, 2019</a:t>
          </a:r>
        </a:p>
        <a:p>
          <a:r>
            <a:rPr lang="en-US" sz="1300" b="1" dirty="0" smtClean="0"/>
            <a:t>OPT End Date</a:t>
          </a:r>
          <a:endParaRPr lang="en-US" sz="1300" b="1" dirty="0"/>
        </a:p>
      </dgm:t>
    </dgm:pt>
    <dgm:pt modelId="{C802CDC6-F892-4B87-AFCE-54E2A294646C}" type="parTrans" cxnId="{23A981A7-65AF-410A-B172-9C6B3174E3AE}">
      <dgm:prSet/>
      <dgm:spPr/>
      <dgm:t>
        <a:bodyPr/>
        <a:lstStyle/>
        <a:p>
          <a:endParaRPr lang="en-US" sz="1050"/>
        </a:p>
      </dgm:t>
    </dgm:pt>
    <dgm:pt modelId="{9383954F-8E20-456E-ACB0-1510B583466D}" type="sibTrans" cxnId="{23A981A7-65AF-410A-B172-9C6B3174E3AE}">
      <dgm:prSet/>
      <dgm:spPr/>
      <dgm:t>
        <a:bodyPr/>
        <a:lstStyle/>
        <a:p>
          <a:endParaRPr lang="en-US" sz="1050"/>
        </a:p>
      </dgm:t>
    </dgm:pt>
    <dgm:pt modelId="{5BAA703A-10C1-4753-898C-2E404E53F4A2}" type="pres">
      <dgm:prSet presAssocID="{A6EF48B4-85C7-48F1-8D52-BC535F0925BA}" presName="Name0" presStyleCnt="0">
        <dgm:presLayoutVars>
          <dgm:dir/>
          <dgm:resizeHandles val="exact"/>
        </dgm:presLayoutVars>
      </dgm:prSet>
      <dgm:spPr/>
    </dgm:pt>
    <dgm:pt modelId="{0271988A-3D34-412D-A873-AC8FC19389CB}" type="pres">
      <dgm:prSet presAssocID="{A6EF48B4-85C7-48F1-8D52-BC535F0925BA}" presName="arrow" presStyleLbl="bgShp" presStyleIdx="0" presStyleCnt="1"/>
      <dgm:spPr/>
    </dgm:pt>
    <dgm:pt modelId="{6BEEDDD2-C3F1-4BA5-A5C7-D464D65D9699}" type="pres">
      <dgm:prSet presAssocID="{A6EF48B4-85C7-48F1-8D52-BC535F0925BA}" presName="points" presStyleCnt="0"/>
      <dgm:spPr/>
    </dgm:pt>
    <dgm:pt modelId="{7FF33656-E735-426F-BC58-76D2BB48E1C9}" type="pres">
      <dgm:prSet presAssocID="{5FE1289C-BDC5-4F76-A704-528EDC4E2ECB}" presName="compositeA" presStyleCnt="0"/>
      <dgm:spPr/>
    </dgm:pt>
    <dgm:pt modelId="{81409F67-32EA-4121-AA02-F8B45E958FD7}" type="pres">
      <dgm:prSet presAssocID="{5FE1289C-BDC5-4F76-A704-528EDC4E2ECB}" presName="textA" presStyleLbl="revTx" presStyleIdx="0" presStyleCnt="3" custScaleX="71220" custScaleY="51324" custLinFactNeighborX="-14638" custLinFactNeighborY="445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B81AD5-AC35-42C1-8C4A-F355FCE8FC1E}" type="pres">
      <dgm:prSet presAssocID="{5FE1289C-BDC5-4F76-A704-528EDC4E2ECB}" presName="circleA" presStyleLbl="node1" presStyleIdx="0" presStyleCnt="3" custLinFactNeighborX="-68889" custLinFactNeighborY="47359"/>
      <dgm:spPr/>
    </dgm:pt>
    <dgm:pt modelId="{AD975EC4-E857-453F-9239-6025E4EDBD37}" type="pres">
      <dgm:prSet presAssocID="{5FE1289C-BDC5-4F76-A704-528EDC4E2ECB}" presName="spaceA" presStyleCnt="0"/>
      <dgm:spPr/>
    </dgm:pt>
    <dgm:pt modelId="{075AF9F9-2488-4EF0-9F82-F13DE6A2E00D}" type="pres">
      <dgm:prSet presAssocID="{E7110643-055D-4D77-AAE1-F10B2D8BE4AB}" presName="space" presStyleCnt="0"/>
      <dgm:spPr/>
    </dgm:pt>
    <dgm:pt modelId="{1E95502B-AE4D-4F86-8E58-78AD10CBD2A9}" type="pres">
      <dgm:prSet presAssocID="{9109329D-5017-4146-BFCC-494133D3BCA6}" presName="compositeB" presStyleCnt="0"/>
      <dgm:spPr/>
    </dgm:pt>
    <dgm:pt modelId="{9DC20031-A9B0-4D68-972E-68D5AF1F5134}" type="pres">
      <dgm:prSet presAssocID="{9109329D-5017-4146-BFCC-494133D3BCA6}" presName="textB" presStyleLbl="revTx" presStyleIdx="1" presStyleCnt="3" custScaleX="67651" custScaleY="32699" custLinFactY="-29755" custLinFactNeighborX="-4266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66A8E8-ABE7-4BD3-95E5-820C9A21AC54}" type="pres">
      <dgm:prSet presAssocID="{9109329D-5017-4146-BFCC-494133D3BCA6}" presName="circleB" presStyleLbl="node1" presStyleIdx="1" presStyleCnt="3" custLinFactX="-86682" custLinFactNeighborX="-100000" custLinFactNeighborY="-67689"/>
      <dgm:spPr/>
    </dgm:pt>
    <dgm:pt modelId="{7D3A2527-FA5B-47E8-9385-D90705685996}" type="pres">
      <dgm:prSet presAssocID="{9109329D-5017-4146-BFCC-494133D3BCA6}" presName="spaceB" presStyleCnt="0"/>
      <dgm:spPr/>
    </dgm:pt>
    <dgm:pt modelId="{10B66E7E-B5B9-4F29-BF9E-E305419E4229}" type="pres">
      <dgm:prSet presAssocID="{47D3D1C0-5686-42EE-8A27-029C21DBC393}" presName="space" presStyleCnt="0"/>
      <dgm:spPr/>
    </dgm:pt>
    <dgm:pt modelId="{4C04927D-34A1-4D89-B4BC-35034DD9D143}" type="pres">
      <dgm:prSet presAssocID="{2CD461CC-6612-4A49-92ED-09B9A9BBDA4D}" presName="compositeA" presStyleCnt="0"/>
      <dgm:spPr/>
    </dgm:pt>
    <dgm:pt modelId="{586F2128-DED0-4EF9-9F58-ECED0A722CD5}" type="pres">
      <dgm:prSet presAssocID="{2CD461CC-6612-4A49-92ED-09B9A9BBDA4D}" presName="textA" presStyleLbl="revTx" presStyleIdx="2" presStyleCnt="3" custScaleX="68590" custScaleY="35579" custLinFactNeighborX="16935" custLinFactNeighborY="56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910639-D7FC-439D-9EEF-C7A90261DF00}" type="pres">
      <dgm:prSet presAssocID="{2CD461CC-6612-4A49-92ED-09B9A9BBDA4D}" presName="circleA" presStyleLbl="node1" presStyleIdx="2" presStyleCnt="3" custLinFactNeighborX="79345" custLinFactNeighborY="61075"/>
      <dgm:spPr/>
      <dgm:t>
        <a:bodyPr/>
        <a:lstStyle/>
        <a:p>
          <a:endParaRPr lang="en-US"/>
        </a:p>
      </dgm:t>
    </dgm:pt>
    <dgm:pt modelId="{3B772D81-6716-41BB-A7B5-4902730C0634}" type="pres">
      <dgm:prSet presAssocID="{2CD461CC-6612-4A49-92ED-09B9A9BBDA4D}" presName="spaceA" presStyleCnt="0"/>
      <dgm:spPr/>
    </dgm:pt>
  </dgm:ptLst>
  <dgm:cxnLst>
    <dgm:cxn modelId="{906F5818-433B-4019-8C37-F0D42C85D9D3}" srcId="{A6EF48B4-85C7-48F1-8D52-BC535F0925BA}" destId="{5FE1289C-BDC5-4F76-A704-528EDC4E2ECB}" srcOrd="0" destOrd="0" parTransId="{15E325CD-468E-486D-905B-0F59CE0FA8DA}" sibTransId="{E7110643-055D-4D77-AAE1-F10B2D8BE4AB}"/>
    <dgm:cxn modelId="{ABD8004D-8F50-41E9-9B9A-17BF1CC40A22}" type="presOf" srcId="{A6EF48B4-85C7-48F1-8D52-BC535F0925BA}" destId="{5BAA703A-10C1-4753-898C-2E404E53F4A2}" srcOrd="0" destOrd="0" presId="urn:microsoft.com/office/officeart/2005/8/layout/hProcess11"/>
    <dgm:cxn modelId="{23A981A7-65AF-410A-B172-9C6B3174E3AE}" srcId="{A6EF48B4-85C7-48F1-8D52-BC535F0925BA}" destId="{2CD461CC-6612-4A49-92ED-09B9A9BBDA4D}" srcOrd="2" destOrd="0" parTransId="{C802CDC6-F892-4B87-AFCE-54E2A294646C}" sibTransId="{9383954F-8E20-456E-ACB0-1510B583466D}"/>
    <dgm:cxn modelId="{2794D112-4073-4A02-9857-3B5A5D2ADB85}" srcId="{A6EF48B4-85C7-48F1-8D52-BC535F0925BA}" destId="{9109329D-5017-4146-BFCC-494133D3BCA6}" srcOrd="1" destOrd="0" parTransId="{32E0F10C-7B83-43E5-9DB6-0AD225CDD8C0}" sibTransId="{47D3D1C0-5686-42EE-8A27-029C21DBC393}"/>
    <dgm:cxn modelId="{777EFB0D-6BA7-4B33-87FE-571E7B788818}" type="presOf" srcId="{2CD461CC-6612-4A49-92ED-09B9A9BBDA4D}" destId="{586F2128-DED0-4EF9-9F58-ECED0A722CD5}" srcOrd="0" destOrd="0" presId="urn:microsoft.com/office/officeart/2005/8/layout/hProcess11"/>
    <dgm:cxn modelId="{849CEA6D-19C4-4210-B462-B2AB775674E2}" type="presOf" srcId="{5FE1289C-BDC5-4F76-A704-528EDC4E2ECB}" destId="{81409F67-32EA-4121-AA02-F8B45E958FD7}" srcOrd="0" destOrd="0" presId="urn:microsoft.com/office/officeart/2005/8/layout/hProcess11"/>
    <dgm:cxn modelId="{3EAB4D02-7D07-415B-AF27-67D2B762BBCF}" type="presOf" srcId="{9109329D-5017-4146-BFCC-494133D3BCA6}" destId="{9DC20031-A9B0-4D68-972E-68D5AF1F5134}" srcOrd="0" destOrd="0" presId="urn:microsoft.com/office/officeart/2005/8/layout/hProcess11"/>
    <dgm:cxn modelId="{7A9369BD-178F-46D0-A8F2-C3F05B41FFD6}" type="presParOf" srcId="{5BAA703A-10C1-4753-898C-2E404E53F4A2}" destId="{0271988A-3D34-412D-A873-AC8FC19389CB}" srcOrd="0" destOrd="0" presId="urn:microsoft.com/office/officeart/2005/8/layout/hProcess11"/>
    <dgm:cxn modelId="{D17865CF-320E-433E-B1D2-718CE527D21C}" type="presParOf" srcId="{5BAA703A-10C1-4753-898C-2E404E53F4A2}" destId="{6BEEDDD2-C3F1-4BA5-A5C7-D464D65D9699}" srcOrd="1" destOrd="0" presId="urn:microsoft.com/office/officeart/2005/8/layout/hProcess11"/>
    <dgm:cxn modelId="{1F019F49-67E7-4112-A8C5-62DFCB2BEAA6}" type="presParOf" srcId="{6BEEDDD2-C3F1-4BA5-A5C7-D464D65D9699}" destId="{7FF33656-E735-426F-BC58-76D2BB48E1C9}" srcOrd="0" destOrd="0" presId="urn:microsoft.com/office/officeart/2005/8/layout/hProcess11"/>
    <dgm:cxn modelId="{0D204B3F-1210-4614-A1A7-728135FE44FA}" type="presParOf" srcId="{7FF33656-E735-426F-BC58-76D2BB48E1C9}" destId="{81409F67-32EA-4121-AA02-F8B45E958FD7}" srcOrd="0" destOrd="0" presId="urn:microsoft.com/office/officeart/2005/8/layout/hProcess11"/>
    <dgm:cxn modelId="{9AB9DAE9-69D1-4833-83E7-4DA59FBE518D}" type="presParOf" srcId="{7FF33656-E735-426F-BC58-76D2BB48E1C9}" destId="{03B81AD5-AC35-42C1-8C4A-F355FCE8FC1E}" srcOrd="1" destOrd="0" presId="urn:microsoft.com/office/officeart/2005/8/layout/hProcess11"/>
    <dgm:cxn modelId="{205E7C5B-E9D4-44DD-AEB5-BC79CA2049EE}" type="presParOf" srcId="{7FF33656-E735-426F-BC58-76D2BB48E1C9}" destId="{AD975EC4-E857-453F-9239-6025E4EDBD37}" srcOrd="2" destOrd="0" presId="urn:microsoft.com/office/officeart/2005/8/layout/hProcess11"/>
    <dgm:cxn modelId="{DB2613CE-DFC3-45A9-945E-2585354F3536}" type="presParOf" srcId="{6BEEDDD2-C3F1-4BA5-A5C7-D464D65D9699}" destId="{075AF9F9-2488-4EF0-9F82-F13DE6A2E00D}" srcOrd="1" destOrd="0" presId="urn:microsoft.com/office/officeart/2005/8/layout/hProcess11"/>
    <dgm:cxn modelId="{CBA1DDA9-83D2-4EC0-B58C-73F87FCB1C04}" type="presParOf" srcId="{6BEEDDD2-C3F1-4BA5-A5C7-D464D65D9699}" destId="{1E95502B-AE4D-4F86-8E58-78AD10CBD2A9}" srcOrd="2" destOrd="0" presId="urn:microsoft.com/office/officeart/2005/8/layout/hProcess11"/>
    <dgm:cxn modelId="{95FAE3D3-453D-4ECB-B056-3C61DEDFE6B3}" type="presParOf" srcId="{1E95502B-AE4D-4F86-8E58-78AD10CBD2A9}" destId="{9DC20031-A9B0-4D68-972E-68D5AF1F5134}" srcOrd="0" destOrd="0" presId="urn:microsoft.com/office/officeart/2005/8/layout/hProcess11"/>
    <dgm:cxn modelId="{ACD0827D-9B6A-4C23-B54B-B178D99D85A4}" type="presParOf" srcId="{1E95502B-AE4D-4F86-8E58-78AD10CBD2A9}" destId="{6666A8E8-ABE7-4BD3-95E5-820C9A21AC54}" srcOrd="1" destOrd="0" presId="urn:microsoft.com/office/officeart/2005/8/layout/hProcess11"/>
    <dgm:cxn modelId="{5EE6AC88-39B0-4574-AA02-5001BA71A3DD}" type="presParOf" srcId="{1E95502B-AE4D-4F86-8E58-78AD10CBD2A9}" destId="{7D3A2527-FA5B-47E8-9385-D90705685996}" srcOrd="2" destOrd="0" presId="urn:microsoft.com/office/officeart/2005/8/layout/hProcess11"/>
    <dgm:cxn modelId="{B5545DE6-E5A5-4CE4-976A-55FF76C30753}" type="presParOf" srcId="{6BEEDDD2-C3F1-4BA5-A5C7-D464D65D9699}" destId="{10B66E7E-B5B9-4F29-BF9E-E305419E4229}" srcOrd="3" destOrd="0" presId="urn:microsoft.com/office/officeart/2005/8/layout/hProcess11"/>
    <dgm:cxn modelId="{BD6AC2F5-350B-49F2-A4AD-22BD02D05D39}" type="presParOf" srcId="{6BEEDDD2-C3F1-4BA5-A5C7-D464D65D9699}" destId="{4C04927D-34A1-4D89-B4BC-35034DD9D143}" srcOrd="4" destOrd="0" presId="urn:microsoft.com/office/officeart/2005/8/layout/hProcess11"/>
    <dgm:cxn modelId="{B5392650-174B-4288-A00B-C2362B4C7CE5}" type="presParOf" srcId="{4C04927D-34A1-4D89-B4BC-35034DD9D143}" destId="{586F2128-DED0-4EF9-9F58-ECED0A722CD5}" srcOrd="0" destOrd="0" presId="urn:microsoft.com/office/officeart/2005/8/layout/hProcess11"/>
    <dgm:cxn modelId="{51BA61AC-C46B-4881-9B26-5FA8F7FE51D7}" type="presParOf" srcId="{4C04927D-34A1-4D89-B4BC-35034DD9D143}" destId="{B6910639-D7FC-439D-9EEF-C7A90261DF00}" srcOrd="1" destOrd="0" presId="urn:microsoft.com/office/officeart/2005/8/layout/hProcess11"/>
    <dgm:cxn modelId="{9B07E609-B29D-46CD-B3AA-48094C85E50D}" type="presParOf" srcId="{4C04927D-34A1-4D89-B4BC-35034DD9D143}" destId="{3B772D81-6716-41BB-A7B5-4902730C0634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1988A-3D34-412D-A873-AC8FC19389CB}">
      <dsp:nvSpPr>
        <dsp:cNvPr id="0" name=""/>
        <dsp:cNvSpPr/>
      </dsp:nvSpPr>
      <dsp:spPr>
        <a:xfrm>
          <a:off x="0" y="1536382"/>
          <a:ext cx="7315200" cy="20485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09F67-32EA-4121-AA02-F8B45E958FD7}">
      <dsp:nvSpPr>
        <dsp:cNvPr id="0" name=""/>
        <dsp:cNvSpPr/>
      </dsp:nvSpPr>
      <dsp:spPr>
        <a:xfrm>
          <a:off x="3214" y="0"/>
          <a:ext cx="2121693" cy="2048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90 days before program end date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This is the earliest that you can apply for OPT.</a:t>
          </a:r>
          <a:endParaRPr lang="en-US" sz="1300" kern="1200" dirty="0"/>
        </a:p>
      </dsp:txBody>
      <dsp:txXfrm>
        <a:off x="3214" y="0"/>
        <a:ext cx="2121693" cy="2048510"/>
      </dsp:txXfrm>
    </dsp:sp>
    <dsp:sp modelId="{03B81AD5-AC35-42C1-8C4A-F355FCE8FC1E}">
      <dsp:nvSpPr>
        <dsp:cNvPr id="0" name=""/>
        <dsp:cNvSpPr/>
      </dsp:nvSpPr>
      <dsp:spPr>
        <a:xfrm>
          <a:off x="807997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20031-A9B0-4D68-972E-68D5AF1F5134}">
      <dsp:nvSpPr>
        <dsp:cNvPr id="0" name=""/>
        <dsp:cNvSpPr/>
      </dsp:nvSpPr>
      <dsp:spPr>
        <a:xfrm>
          <a:off x="3452632" y="816577"/>
          <a:ext cx="1435347" cy="1305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Program End Date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This is last day of your last semester in the program. </a:t>
          </a:r>
          <a:endParaRPr lang="en-US" sz="1300" kern="1200" dirty="0"/>
        </a:p>
      </dsp:txBody>
      <dsp:txXfrm>
        <a:off x="3452632" y="816577"/>
        <a:ext cx="1435347" cy="1305228"/>
      </dsp:txXfrm>
    </dsp:sp>
    <dsp:sp modelId="{6666A8E8-ABE7-4BD3-95E5-820C9A21AC54}">
      <dsp:nvSpPr>
        <dsp:cNvPr id="0" name=""/>
        <dsp:cNvSpPr/>
      </dsp:nvSpPr>
      <dsp:spPr>
        <a:xfrm>
          <a:off x="3914243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F2128-DED0-4EF9-9F58-ECED0A722CD5}">
      <dsp:nvSpPr>
        <dsp:cNvPr id="0" name=""/>
        <dsp:cNvSpPr/>
      </dsp:nvSpPr>
      <dsp:spPr>
        <a:xfrm>
          <a:off x="5184412" y="260237"/>
          <a:ext cx="1455269" cy="17743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60 days after program end date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/>
            <a:t>This is the final deadline for OPT applications to be received by USCIS</a:t>
          </a:r>
          <a:r>
            <a:rPr lang="en-US" sz="1600" b="0" kern="1200" dirty="0" smtClean="0"/>
            <a:t>. </a:t>
          </a:r>
          <a:endParaRPr lang="en-US" sz="1600" b="0" kern="1200" dirty="0"/>
        </a:p>
      </dsp:txBody>
      <dsp:txXfrm>
        <a:off x="5184412" y="260237"/>
        <a:ext cx="1455269" cy="1774357"/>
      </dsp:txXfrm>
    </dsp:sp>
    <dsp:sp modelId="{B6910639-D7FC-439D-9EEF-C7A90261DF00}">
      <dsp:nvSpPr>
        <dsp:cNvPr id="0" name=""/>
        <dsp:cNvSpPr/>
      </dsp:nvSpPr>
      <dsp:spPr>
        <a:xfrm>
          <a:off x="5655982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1988A-3D34-412D-A873-AC8FC19389CB}">
      <dsp:nvSpPr>
        <dsp:cNvPr id="0" name=""/>
        <dsp:cNvSpPr/>
      </dsp:nvSpPr>
      <dsp:spPr>
        <a:xfrm>
          <a:off x="0" y="1536382"/>
          <a:ext cx="7315200" cy="20485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09F67-32EA-4121-AA02-F8B45E958FD7}">
      <dsp:nvSpPr>
        <dsp:cNvPr id="0" name=""/>
        <dsp:cNvSpPr/>
      </dsp:nvSpPr>
      <dsp:spPr>
        <a:xfrm>
          <a:off x="3214" y="0"/>
          <a:ext cx="2121693" cy="2048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September 15, 2017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This is the earliest you can apply to USCIS for OPT authorization.</a:t>
          </a:r>
          <a:endParaRPr lang="en-US" sz="1300" kern="1200" dirty="0"/>
        </a:p>
      </dsp:txBody>
      <dsp:txXfrm>
        <a:off x="3214" y="0"/>
        <a:ext cx="2121693" cy="2048510"/>
      </dsp:txXfrm>
    </dsp:sp>
    <dsp:sp modelId="{03B81AD5-AC35-42C1-8C4A-F355FCE8FC1E}">
      <dsp:nvSpPr>
        <dsp:cNvPr id="0" name=""/>
        <dsp:cNvSpPr/>
      </dsp:nvSpPr>
      <dsp:spPr>
        <a:xfrm>
          <a:off x="807997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20031-A9B0-4D68-972E-68D5AF1F5134}">
      <dsp:nvSpPr>
        <dsp:cNvPr id="0" name=""/>
        <dsp:cNvSpPr/>
      </dsp:nvSpPr>
      <dsp:spPr>
        <a:xfrm>
          <a:off x="3375721" y="1175901"/>
          <a:ext cx="1435347" cy="768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December 14, 2017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Last day of fall semester </a:t>
          </a:r>
          <a:endParaRPr lang="en-US" sz="1300" kern="1200" dirty="0"/>
        </a:p>
      </dsp:txBody>
      <dsp:txXfrm>
        <a:off x="3375721" y="1175901"/>
        <a:ext cx="1435347" cy="768498"/>
      </dsp:txXfrm>
    </dsp:sp>
    <dsp:sp modelId="{6666A8E8-ABE7-4BD3-95E5-820C9A21AC54}">
      <dsp:nvSpPr>
        <dsp:cNvPr id="0" name=""/>
        <dsp:cNvSpPr/>
      </dsp:nvSpPr>
      <dsp:spPr>
        <a:xfrm>
          <a:off x="3926104" y="2298377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F2128-DED0-4EF9-9F58-ECED0A722CD5}">
      <dsp:nvSpPr>
        <dsp:cNvPr id="0" name=""/>
        <dsp:cNvSpPr/>
      </dsp:nvSpPr>
      <dsp:spPr>
        <a:xfrm>
          <a:off x="5148746" y="1206777"/>
          <a:ext cx="1455269" cy="765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February 12, 2018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/>
            <a:t>Final deadline for OPT application</a:t>
          </a:r>
          <a:endParaRPr lang="en-US" sz="1600" b="0" kern="1200" dirty="0"/>
        </a:p>
      </dsp:txBody>
      <dsp:txXfrm>
        <a:off x="5148746" y="1206777"/>
        <a:ext cx="1455269" cy="765487"/>
      </dsp:txXfrm>
    </dsp:sp>
    <dsp:sp modelId="{B6910639-D7FC-439D-9EEF-C7A90261DF00}">
      <dsp:nvSpPr>
        <dsp:cNvPr id="0" name=""/>
        <dsp:cNvSpPr/>
      </dsp:nvSpPr>
      <dsp:spPr>
        <a:xfrm>
          <a:off x="5763549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1988A-3D34-412D-A873-AC8FC19389CB}">
      <dsp:nvSpPr>
        <dsp:cNvPr id="0" name=""/>
        <dsp:cNvSpPr/>
      </dsp:nvSpPr>
      <dsp:spPr>
        <a:xfrm>
          <a:off x="0" y="1536382"/>
          <a:ext cx="7315200" cy="20485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09F67-32EA-4121-AA02-F8B45E958FD7}">
      <dsp:nvSpPr>
        <dsp:cNvPr id="0" name=""/>
        <dsp:cNvSpPr/>
      </dsp:nvSpPr>
      <dsp:spPr>
        <a:xfrm>
          <a:off x="3214" y="0"/>
          <a:ext cx="2121693" cy="20485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February 9, 2018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This is the earliest you can apply to USCIS for OPT authorization.</a:t>
          </a:r>
          <a:endParaRPr lang="en-US" sz="1300" kern="1200" dirty="0"/>
        </a:p>
      </dsp:txBody>
      <dsp:txXfrm>
        <a:off x="3214" y="0"/>
        <a:ext cx="2121693" cy="2048510"/>
      </dsp:txXfrm>
    </dsp:sp>
    <dsp:sp modelId="{03B81AD5-AC35-42C1-8C4A-F355FCE8FC1E}">
      <dsp:nvSpPr>
        <dsp:cNvPr id="0" name=""/>
        <dsp:cNvSpPr/>
      </dsp:nvSpPr>
      <dsp:spPr>
        <a:xfrm>
          <a:off x="807997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20031-A9B0-4D68-972E-68D5AF1F5134}">
      <dsp:nvSpPr>
        <dsp:cNvPr id="0" name=""/>
        <dsp:cNvSpPr/>
      </dsp:nvSpPr>
      <dsp:spPr>
        <a:xfrm>
          <a:off x="3452632" y="1084045"/>
          <a:ext cx="1435347" cy="768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May 10, 2018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Last day of spring  semester </a:t>
          </a:r>
          <a:endParaRPr lang="en-US" sz="1300" kern="1200" dirty="0"/>
        </a:p>
      </dsp:txBody>
      <dsp:txXfrm>
        <a:off x="3452632" y="1084045"/>
        <a:ext cx="1435347" cy="768498"/>
      </dsp:txXfrm>
    </dsp:sp>
    <dsp:sp modelId="{6666A8E8-ABE7-4BD3-95E5-820C9A21AC54}">
      <dsp:nvSpPr>
        <dsp:cNvPr id="0" name=""/>
        <dsp:cNvSpPr/>
      </dsp:nvSpPr>
      <dsp:spPr>
        <a:xfrm>
          <a:off x="3926104" y="2298377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F2128-DED0-4EF9-9F58-ECED0A722CD5}">
      <dsp:nvSpPr>
        <dsp:cNvPr id="0" name=""/>
        <dsp:cNvSpPr/>
      </dsp:nvSpPr>
      <dsp:spPr>
        <a:xfrm>
          <a:off x="5256252" y="1159784"/>
          <a:ext cx="1455269" cy="765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July 9, 2018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/>
            <a:t>Final deadline for OPT applications</a:t>
          </a:r>
          <a:endParaRPr lang="en-US" sz="1600" b="0" kern="1200" dirty="0"/>
        </a:p>
      </dsp:txBody>
      <dsp:txXfrm>
        <a:off x="5256252" y="1159784"/>
        <a:ext cx="1455269" cy="765487"/>
      </dsp:txXfrm>
    </dsp:sp>
    <dsp:sp modelId="{B6910639-D7FC-439D-9EEF-C7A90261DF00}">
      <dsp:nvSpPr>
        <dsp:cNvPr id="0" name=""/>
        <dsp:cNvSpPr/>
      </dsp:nvSpPr>
      <dsp:spPr>
        <a:xfrm>
          <a:off x="5763549" y="2304573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1988A-3D34-412D-A873-AC8FC19389CB}">
      <dsp:nvSpPr>
        <dsp:cNvPr id="0" name=""/>
        <dsp:cNvSpPr/>
      </dsp:nvSpPr>
      <dsp:spPr>
        <a:xfrm>
          <a:off x="0" y="1536382"/>
          <a:ext cx="7809915" cy="20485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09F67-32EA-4121-AA02-F8B45E958FD7}">
      <dsp:nvSpPr>
        <dsp:cNvPr id="0" name=""/>
        <dsp:cNvSpPr/>
      </dsp:nvSpPr>
      <dsp:spPr>
        <a:xfrm>
          <a:off x="373709" y="920743"/>
          <a:ext cx="1524624" cy="927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OPT application received by USCIS.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/>
        </a:p>
      </dsp:txBody>
      <dsp:txXfrm>
        <a:off x="373709" y="920743"/>
        <a:ext cx="1524624" cy="927811"/>
      </dsp:txXfrm>
    </dsp:sp>
    <dsp:sp modelId="{03B81AD5-AC35-42C1-8C4A-F355FCE8FC1E}">
      <dsp:nvSpPr>
        <dsp:cNvPr id="0" name=""/>
        <dsp:cNvSpPr/>
      </dsp:nvSpPr>
      <dsp:spPr>
        <a:xfrm>
          <a:off x="841251" y="2300871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20031-A9B0-4D68-972E-68D5AF1F5134}">
      <dsp:nvSpPr>
        <dsp:cNvPr id="0" name=""/>
        <dsp:cNvSpPr/>
      </dsp:nvSpPr>
      <dsp:spPr>
        <a:xfrm>
          <a:off x="1885717" y="1757053"/>
          <a:ext cx="1532417" cy="484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OPT Start Date</a:t>
          </a:r>
          <a:endParaRPr lang="en-US" sz="1300" kern="1200" dirty="0"/>
        </a:p>
      </dsp:txBody>
      <dsp:txXfrm>
        <a:off x="1885717" y="1757053"/>
        <a:ext cx="1532417" cy="484943"/>
      </dsp:txXfrm>
    </dsp:sp>
    <dsp:sp modelId="{6666A8E8-ABE7-4BD3-95E5-820C9A21AC54}">
      <dsp:nvSpPr>
        <dsp:cNvPr id="0" name=""/>
        <dsp:cNvSpPr/>
      </dsp:nvSpPr>
      <dsp:spPr>
        <a:xfrm>
          <a:off x="2335790" y="2300871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F2128-DED0-4EF9-9F58-ECED0A722CD5}">
      <dsp:nvSpPr>
        <dsp:cNvPr id="0" name=""/>
        <dsp:cNvSpPr/>
      </dsp:nvSpPr>
      <dsp:spPr>
        <a:xfrm>
          <a:off x="5535025" y="777204"/>
          <a:ext cx="1553687" cy="1343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OPT End Date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/>
            <a:t>This date may not be more than 14 months from your program end date.</a:t>
          </a:r>
          <a:endParaRPr lang="en-US" sz="1300" b="0" kern="1200" dirty="0"/>
        </a:p>
      </dsp:txBody>
      <dsp:txXfrm>
        <a:off x="5535025" y="777204"/>
        <a:ext cx="1553687" cy="1343003"/>
      </dsp:txXfrm>
    </dsp:sp>
    <dsp:sp modelId="{B6910639-D7FC-439D-9EEF-C7A90261DF00}">
      <dsp:nvSpPr>
        <dsp:cNvPr id="0" name=""/>
        <dsp:cNvSpPr/>
      </dsp:nvSpPr>
      <dsp:spPr>
        <a:xfrm>
          <a:off x="6028502" y="2265918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1988A-3D34-412D-A873-AC8FC19389CB}">
      <dsp:nvSpPr>
        <dsp:cNvPr id="0" name=""/>
        <dsp:cNvSpPr/>
      </dsp:nvSpPr>
      <dsp:spPr>
        <a:xfrm>
          <a:off x="0" y="1536382"/>
          <a:ext cx="7809915" cy="204851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409F67-32EA-4121-AA02-F8B45E958FD7}">
      <dsp:nvSpPr>
        <dsp:cNvPr id="0" name=""/>
        <dsp:cNvSpPr/>
      </dsp:nvSpPr>
      <dsp:spPr>
        <a:xfrm>
          <a:off x="0" y="1162836"/>
          <a:ext cx="1613261" cy="1051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September 20, 2017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0" kern="1200" dirty="0" smtClean="0"/>
            <a:t>OPT Application received by USCIS</a:t>
          </a:r>
          <a:endParaRPr lang="en-US" sz="1300" b="0" kern="1200" dirty="0"/>
        </a:p>
      </dsp:txBody>
      <dsp:txXfrm>
        <a:off x="0" y="1162836"/>
        <a:ext cx="1613261" cy="1051377"/>
      </dsp:txXfrm>
    </dsp:sp>
    <dsp:sp modelId="{03B81AD5-AC35-42C1-8C4A-F355FCE8FC1E}">
      <dsp:nvSpPr>
        <dsp:cNvPr id="0" name=""/>
        <dsp:cNvSpPr/>
      </dsp:nvSpPr>
      <dsp:spPr>
        <a:xfrm>
          <a:off x="527159" y="2297829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20031-A9B0-4D68-972E-68D5AF1F5134}">
      <dsp:nvSpPr>
        <dsp:cNvPr id="0" name=""/>
        <dsp:cNvSpPr/>
      </dsp:nvSpPr>
      <dsp:spPr>
        <a:xfrm>
          <a:off x="1781904" y="1448721"/>
          <a:ext cx="1532417" cy="669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January 15, 2018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OPT Start Date</a:t>
          </a:r>
          <a:endParaRPr lang="en-US" sz="1300" kern="1200" dirty="0"/>
        </a:p>
      </dsp:txBody>
      <dsp:txXfrm>
        <a:off x="1781904" y="1448721"/>
        <a:ext cx="1532417" cy="669842"/>
      </dsp:txXfrm>
    </dsp:sp>
    <dsp:sp modelId="{6666A8E8-ABE7-4BD3-95E5-820C9A21AC54}">
      <dsp:nvSpPr>
        <dsp:cNvPr id="0" name=""/>
        <dsp:cNvSpPr/>
      </dsp:nvSpPr>
      <dsp:spPr>
        <a:xfrm>
          <a:off x="2302348" y="2302586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F2128-DED0-4EF9-9F58-ECED0A722CD5}">
      <dsp:nvSpPr>
        <dsp:cNvPr id="0" name=""/>
        <dsp:cNvSpPr/>
      </dsp:nvSpPr>
      <dsp:spPr>
        <a:xfrm>
          <a:off x="5499665" y="1493717"/>
          <a:ext cx="1553687" cy="728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January 14, 2019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OPT End Date</a:t>
          </a:r>
          <a:endParaRPr lang="en-US" sz="1300" b="1" kern="1200" dirty="0"/>
        </a:p>
      </dsp:txBody>
      <dsp:txXfrm>
        <a:off x="5499665" y="1493717"/>
        <a:ext cx="1553687" cy="728839"/>
      </dsp:txXfrm>
    </dsp:sp>
    <dsp:sp modelId="{B6910639-D7FC-439D-9EEF-C7A90261DF00}">
      <dsp:nvSpPr>
        <dsp:cNvPr id="0" name=""/>
        <dsp:cNvSpPr/>
      </dsp:nvSpPr>
      <dsp:spPr>
        <a:xfrm>
          <a:off x="6043185" y="2287437"/>
          <a:ext cx="512127" cy="5121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87D6-E6EF-4324-A8A1-2EFF5A3A88AF}" type="datetimeFigureOut">
              <a:rPr lang="en-US" smtClean="0"/>
              <a:t>12/1/17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0A76-D75C-4183-9C7C-BF3F2EB895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26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20A76-D75C-4183-9C7C-BF3F2EB895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22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5084-9FEC-461F-8065-FC40B980DD9A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597C3-DBF2-424C-ABBA-BD238A3A1F2C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0AFFF-FEB2-40AB-AAB3-11FB01B15FBF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F2B1-D91F-46F7-A537-2911A43F0488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6BB9A-5B9A-4F3E-8087-F7DD564DCE1F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84D7-375F-480F-9B32-377EE6FA6206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60FEB-47E0-4DCF-80A6-596943CF03BF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1D620-33FF-4CC2-AF5E-4705D5DA7B91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F4D67-0C80-461C-9D30-FE747F756795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840B8-7E89-45E1-BEA0-3EA511925AB9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0394F-2DED-4E7C-8D94-BF7C07EF47EB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11FBEC1-9D92-4959-97DD-9157C9D73CDF}" type="datetime1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7" Type="http://schemas.openxmlformats.org/officeDocument/2006/relationships/image" Target="../media/image2.png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ce.gov/sevis/travel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cis.gov/working-united-states/students-and-exchange-visitors/students-and-employment/optional-practical-training" TargetMode="External"/><Relationship Id="rId4" Type="http://schemas.openxmlformats.org/officeDocument/2006/relationships/hyperlink" Target="https://www.uscis.gov/i-765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tudyinthestates.dhs.gov/sevis-help-hub/student-records/fm-student-employment/f-1-optional-practical-training-op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ce.gov/doclib/sevis/pdf/opt_policy_guidance_042010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sp@hiu.edu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sp@hiu.ed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94.cbp.dhs.gov/I94/%23/home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Optional Practical Training (OPT)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it is and how to apply for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24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I apply for OPT?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02421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6037" y="5615543"/>
            <a:ext cx="442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USCIS processing time = 3 months average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05745" y="3424237"/>
            <a:ext cx="6778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46605" y="4301921"/>
            <a:ext cx="17456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OPT must begin within 60 days of program end date.</a:t>
            </a:r>
          </a:p>
          <a:p>
            <a:pPr algn="r"/>
            <a:endParaRPr lang="en-US" dirty="0"/>
          </a:p>
        </p:txBody>
      </p:sp>
      <p:sp>
        <p:nvSpPr>
          <p:cNvPr id="22" name="Left Bracket 21"/>
          <p:cNvSpPr/>
          <p:nvPr/>
        </p:nvSpPr>
        <p:spPr>
          <a:xfrm rot="16200000">
            <a:off x="8844080" y="3092044"/>
            <a:ext cx="346794" cy="174174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>
          <a:xfrm rot="16200000">
            <a:off x="6326774" y="2424043"/>
            <a:ext cx="346794" cy="30777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97573" y="4231960"/>
            <a:ext cx="22051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Apply to USCIS up to 90 days before program end date.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44119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Application Timeline – Fall Semester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840663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2921" y="5454220"/>
            <a:ext cx="6036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 timeline is based on a program end date of 12/14/2017.</a:t>
            </a:r>
          </a:p>
          <a:p>
            <a:r>
              <a:rPr lang="en-US" b="1" dirty="0" smtClean="0"/>
              <a:t>USCIS processing time = 3 months average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05745" y="3424237"/>
            <a:ext cx="6778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46605" y="4301921"/>
            <a:ext cx="17456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OPT must begin within 60 days of program end date.</a:t>
            </a:r>
          </a:p>
          <a:p>
            <a:pPr algn="r"/>
            <a:endParaRPr lang="en-US" dirty="0"/>
          </a:p>
        </p:txBody>
      </p:sp>
      <p:sp>
        <p:nvSpPr>
          <p:cNvPr id="22" name="Left Bracket 21"/>
          <p:cNvSpPr/>
          <p:nvPr/>
        </p:nvSpPr>
        <p:spPr>
          <a:xfrm rot="16200000">
            <a:off x="8844080" y="3092044"/>
            <a:ext cx="346794" cy="174174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>
          <a:xfrm rot="16200000">
            <a:off x="6326774" y="2424043"/>
            <a:ext cx="346794" cy="30777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97573" y="4231960"/>
            <a:ext cx="22051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Apply to USCIS up to 90 days before program end date.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102380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Application Timeline – Spring Semester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228558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97434" y="5372107"/>
            <a:ext cx="6055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 timeline is based on a program end date of 05/10/2018.</a:t>
            </a:r>
          </a:p>
          <a:p>
            <a:r>
              <a:rPr lang="en-US" b="1" dirty="0" smtClean="0"/>
              <a:t>USCIS processing time = 3 months average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05745" y="3424237"/>
            <a:ext cx="6778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46605" y="4301921"/>
            <a:ext cx="17456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OPT must begin within 60 days of program end date</a:t>
            </a:r>
          </a:p>
          <a:p>
            <a:pPr algn="r"/>
            <a:endParaRPr lang="en-US" dirty="0"/>
          </a:p>
        </p:txBody>
      </p:sp>
      <p:sp>
        <p:nvSpPr>
          <p:cNvPr id="22" name="Left Bracket 21"/>
          <p:cNvSpPr/>
          <p:nvPr/>
        </p:nvSpPr>
        <p:spPr>
          <a:xfrm rot="16200000">
            <a:off x="8844080" y="3092044"/>
            <a:ext cx="346794" cy="1741743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ket 22"/>
          <p:cNvSpPr/>
          <p:nvPr/>
        </p:nvSpPr>
        <p:spPr>
          <a:xfrm rot="16200000">
            <a:off x="6326774" y="2424043"/>
            <a:ext cx="346794" cy="307774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97573" y="4231960"/>
            <a:ext cx="22051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Apply to USCIS up to 90 days before program end date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30950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Timeline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905649"/>
              </p:ext>
            </p:extLst>
          </p:nvPr>
        </p:nvGraphicFramePr>
        <p:xfrm>
          <a:off x="3868737" y="863600"/>
          <a:ext cx="7809915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93026" y="5613517"/>
            <a:ext cx="442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USCIS processing time = 3 months average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05745" y="3424237"/>
            <a:ext cx="6778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00319" y="4195453"/>
            <a:ext cx="17456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/>
              <a:t>Period of OPT</a:t>
            </a:r>
          </a:p>
          <a:p>
            <a:pPr algn="ctr"/>
            <a:r>
              <a:rPr lang="en-US" sz="1300" dirty="0" smtClean="0"/>
              <a:t>You are allowed up to 12 months of OPT. During this time, you are allowed 90 days of unemployment</a:t>
            </a:r>
          </a:p>
          <a:p>
            <a:pPr algn="r"/>
            <a:endParaRPr lang="en-US" dirty="0"/>
          </a:p>
        </p:txBody>
      </p:sp>
      <p:sp>
        <p:nvSpPr>
          <p:cNvPr id="22" name="Left Bracket 21"/>
          <p:cNvSpPr/>
          <p:nvPr/>
        </p:nvSpPr>
        <p:spPr>
          <a:xfrm rot="16200000">
            <a:off x="8102063" y="2094250"/>
            <a:ext cx="346794" cy="373733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628190" y="3424236"/>
            <a:ext cx="8021" cy="712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87194" y="4175433"/>
            <a:ext cx="22980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Employment Authorization Document (EAD) received. You may not start working until after you receive your EAD card and your OPT start date is reached, whichever is later. </a:t>
            </a:r>
            <a:endParaRPr lang="en-US" sz="13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3021" y="3158393"/>
            <a:ext cx="518205" cy="518205"/>
          </a:xfrm>
          <a:prstGeom prst="rect">
            <a:avLst/>
          </a:prstGeom>
        </p:spPr>
      </p:pic>
      <p:sp>
        <p:nvSpPr>
          <p:cNvPr id="13" name="Right Bracket 12"/>
          <p:cNvSpPr/>
          <p:nvPr/>
        </p:nvSpPr>
        <p:spPr>
          <a:xfrm rot="5400000">
            <a:off x="10545474" y="3497848"/>
            <a:ext cx="346794" cy="930134"/>
          </a:xfrm>
          <a:prstGeom prst="rightBracket">
            <a:avLst>
              <a:gd name="adj" fmla="val 142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0263976" y="4226861"/>
            <a:ext cx="8814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60 days grace period</a:t>
            </a:r>
            <a:endParaRPr lang="en-US" sz="1300" dirty="0"/>
          </a:p>
        </p:txBody>
      </p:sp>
      <p:sp>
        <p:nvSpPr>
          <p:cNvPr id="16" name="TextBox 15"/>
          <p:cNvSpPr txBox="1"/>
          <p:nvPr/>
        </p:nvSpPr>
        <p:spPr>
          <a:xfrm>
            <a:off x="10582922" y="3658861"/>
            <a:ext cx="1261884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dirty="0" smtClean="0"/>
              <a:t>F-1 status ends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086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Timeline: Fall Semester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961645"/>
              </p:ext>
            </p:extLst>
          </p:nvPr>
        </p:nvGraphicFramePr>
        <p:xfrm>
          <a:off x="3868737" y="863600"/>
          <a:ext cx="7809915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93026" y="5613517"/>
            <a:ext cx="6611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This timeline is based on a December 14, 2017 program end date.</a:t>
            </a:r>
          </a:p>
          <a:p>
            <a:r>
              <a:rPr lang="en-US" b="1" dirty="0" smtClean="0"/>
              <a:t>USCIS processing time = 3 months average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00459" y="3417495"/>
            <a:ext cx="67781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569309" y="4221987"/>
            <a:ext cx="17456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/>
              <a:t>Period of OPT</a:t>
            </a:r>
          </a:p>
          <a:p>
            <a:pPr algn="ctr"/>
            <a:r>
              <a:rPr lang="en-US" sz="1300" dirty="0" smtClean="0"/>
              <a:t>You are allowed up to 12 months of OPT. During this time, you are allowed 90 days of unemployment</a:t>
            </a:r>
          </a:p>
          <a:p>
            <a:pPr algn="r"/>
            <a:endParaRPr lang="en-US" dirty="0"/>
          </a:p>
        </p:txBody>
      </p:sp>
      <p:sp>
        <p:nvSpPr>
          <p:cNvPr id="22" name="Left Bracket 21"/>
          <p:cNvSpPr/>
          <p:nvPr/>
        </p:nvSpPr>
        <p:spPr>
          <a:xfrm rot="16200000">
            <a:off x="8096308" y="2110053"/>
            <a:ext cx="346794" cy="3705726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530390" y="3476416"/>
            <a:ext cx="8021" cy="712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26993" y="1158839"/>
            <a:ext cx="229803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/>
              <a:t>December 20, 2017</a:t>
            </a:r>
          </a:p>
          <a:p>
            <a:pPr algn="ctr"/>
            <a:r>
              <a:rPr lang="en-US" sz="1300" dirty="0" smtClean="0"/>
              <a:t>Student receives EAD from USCIS. Student cannot work until OPT start date.</a:t>
            </a:r>
            <a:endParaRPr lang="en-US" sz="13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0282" y="3158392"/>
            <a:ext cx="518205" cy="518205"/>
          </a:xfrm>
          <a:prstGeom prst="rect">
            <a:avLst/>
          </a:prstGeom>
        </p:spPr>
      </p:pic>
      <p:sp>
        <p:nvSpPr>
          <p:cNvPr id="13" name="Right Bracket 12"/>
          <p:cNvSpPr/>
          <p:nvPr/>
        </p:nvSpPr>
        <p:spPr>
          <a:xfrm rot="5400000">
            <a:off x="10500920" y="3503671"/>
            <a:ext cx="346794" cy="930134"/>
          </a:xfrm>
          <a:prstGeom prst="rightBracket">
            <a:avLst>
              <a:gd name="adj" fmla="val 1422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983318" y="4197989"/>
            <a:ext cx="88146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60 days grace period</a:t>
            </a:r>
            <a:endParaRPr lang="en-US" sz="1300" dirty="0"/>
          </a:p>
        </p:txBody>
      </p:sp>
      <p:sp>
        <p:nvSpPr>
          <p:cNvPr id="16" name="TextBox 15"/>
          <p:cNvSpPr txBox="1"/>
          <p:nvPr/>
        </p:nvSpPr>
        <p:spPr>
          <a:xfrm>
            <a:off x="10536786" y="3614964"/>
            <a:ext cx="1261884" cy="5693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dirty="0" smtClean="0"/>
              <a:t>F-1 status ends</a:t>
            </a:r>
          </a:p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10800000">
            <a:off x="5479818" y="1866899"/>
            <a:ext cx="339337" cy="156657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786482" y="4247412"/>
            <a:ext cx="15390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b="1" dirty="0" smtClean="0"/>
              <a:t>December 14, 2017</a:t>
            </a:r>
          </a:p>
          <a:p>
            <a:r>
              <a:rPr lang="en-US" sz="1300" dirty="0" smtClean="0"/>
              <a:t>Program End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22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and Re-Entry During OPT: While Application is 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may reenter the U.S. while your OPT application is pending. However, keep in mind that USCIS may send you a request for evidence while you are away. Also, if USCIS approves your OPT application during your travels, you will be expected to have your EAD with you when you re-enter the United States. </a:t>
            </a:r>
          </a:p>
          <a:p>
            <a:r>
              <a:rPr lang="en-US" dirty="0" smtClean="0"/>
              <a:t>USCIS can only send the EAD to your U.S. address.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844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and Re-Entry during OPT: After Approval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travel during your OPT period, you will need to present your EAD to re-enter the U.S., in addition to your I-20, valid passport and visa, and a letter of employment if you have one. </a:t>
            </a:r>
          </a:p>
          <a:p>
            <a:r>
              <a:rPr lang="en-US" dirty="0" smtClean="0"/>
              <a:t>If you exceed the limits on unemployment while outside the United States, you will not be eligible to re-enter the United States in F-1 status. </a:t>
            </a:r>
          </a:p>
          <a:p>
            <a:r>
              <a:rPr lang="en-US" dirty="0" smtClean="0"/>
              <a:t>Here’s more information on travel </a:t>
            </a:r>
            <a:r>
              <a:rPr lang="en-US" dirty="0"/>
              <a:t>and </a:t>
            </a:r>
            <a:r>
              <a:rPr lang="en-US" dirty="0" smtClean="0"/>
              <a:t>re-entry: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www.ice.gov/sevis/travel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078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Information on OPT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studyinthestates.dhs.gov/sevis-help-hub/student-records/fm-student-employment/f-1-optional-practical-training-opt</a:t>
            </a:r>
            <a:endParaRPr lang="en-US" dirty="0" smtClean="0"/>
          </a:p>
          <a:p>
            <a:r>
              <a:rPr lang="en-US" dirty="0" smtClean="0"/>
              <a:t>USCIS Information on OPT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://www.uscis.gov/working-united-states/students-and-exchange-visitors/students-and-employment/optional-practical-training</a:t>
            </a:r>
            <a:endParaRPr lang="en-US" dirty="0"/>
          </a:p>
          <a:p>
            <a:r>
              <a:rPr lang="en-US" dirty="0" smtClean="0"/>
              <a:t>Travel and Re-Entry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www.uscis.gov/working-united-states/students-and-exchange-visitors/students-and-employment/optional-practical-training</a:t>
            </a:r>
            <a:endParaRPr lang="en-US" dirty="0" smtClean="0"/>
          </a:p>
          <a:p>
            <a:r>
              <a:rPr lang="en-US" dirty="0" smtClean="0"/>
              <a:t>Link to USCIS </a:t>
            </a:r>
            <a:r>
              <a:rPr lang="en-US" dirty="0"/>
              <a:t>Employment Authorization </a:t>
            </a:r>
            <a:r>
              <a:rPr lang="en-US" dirty="0" smtClean="0"/>
              <a:t>Application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www.uscis.gov/i-765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54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OPT?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 is temporary employment in the United States that is directly related to a student’s field of study. </a:t>
            </a:r>
          </a:p>
          <a:p>
            <a:r>
              <a:rPr lang="en-US" dirty="0" smtClean="0"/>
              <a:t>OPT authorization allows students to work for up to 12 months before or after their program completion date. </a:t>
            </a:r>
          </a:p>
          <a:p>
            <a:r>
              <a:rPr lang="en-US" dirty="0" smtClean="0"/>
              <a:t>Eligible students can receive up to 12 months of OPT employment authorization before graduation (pre-completion OPT) and/or after graduation (post-completion OPT).</a:t>
            </a:r>
          </a:p>
          <a:p>
            <a:r>
              <a:rPr lang="en-US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3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Pre-Completion OPT: If you have been enrolled as a student for one full academic year, you may apply for Pre-completion OPT. Pre-Completion OPT is part-time employment before program completion. You may work full time during university breaks. (If you are eligible for CPT, this is a better option than using Pre-Completion OPT). </a:t>
            </a:r>
          </a:p>
          <a:p>
            <a:endParaRPr lang="en-US" dirty="0"/>
          </a:p>
          <a:p>
            <a:r>
              <a:rPr lang="en-US" dirty="0" smtClean="0"/>
              <a:t>Post-Completion OPT: This type of OPT is employment after completing your studies. Post-completion OPT may be part-time (at least 20 hours per week) or full time.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5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apply for OPT?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 may be granted to an F-1 student who has been enrolled on a full time basis for one full academic year. </a:t>
            </a:r>
          </a:p>
          <a:p>
            <a:r>
              <a:rPr lang="en-US" dirty="0" smtClean="0"/>
              <a:t>If you used 12 months of pre-completion OPT, you will not be eligible for post-completion OPT. All periods of pre-completion OPT are deducted from the available period of post-completion OPT. </a:t>
            </a:r>
          </a:p>
          <a:p>
            <a:r>
              <a:rPr lang="en-US" dirty="0" smtClean="0"/>
              <a:t>Students are allowed 12 months of OPT per education level (bachelors, masters, doctorate, etc.).</a:t>
            </a:r>
          </a:p>
          <a:p>
            <a:r>
              <a:rPr lang="en-US" dirty="0"/>
              <a:t>Students in English Language Training programs are not </a:t>
            </a:r>
            <a:r>
              <a:rPr lang="en-US" dirty="0" smtClean="0"/>
              <a:t>eligible for OPT. </a:t>
            </a:r>
            <a:endParaRPr lang="en-US" dirty="0"/>
          </a:p>
          <a:p>
            <a:r>
              <a:rPr lang="en-US" dirty="0" smtClean="0"/>
              <a:t>You may apply for OPT beginning 90 days before your program completion date.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6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OPT must be a minimum of 20 hours per week in a job that is related to your program of study. </a:t>
            </a:r>
          </a:p>
          <a:p>
            <a:r>
              <a:rPr lang="en-US" dirty="0" smtClean="0"/>
              <a:t>The types of employment allowed during OPT include the following: </a:t>
            </a:r>
          </a:p>
          <a:p>
            <a:pPr lvl="1"/>
            <a:r>
              <a:rPr lang="en-US" dirty="0" smtClean="0"/>
              <a:t>Multiple employers</a:t>
            </a:r>
          </a:p>
          <a:p>
            <a:pPr lvl="1"/>
            <a:r>
              <a:rPr lang="en-US" dirty="0" smtClean="0"/>
              <a:t>Work for hire</a:t>
            </a:r>
          </a:p>
          <a:p>
            <a:pPr lvl="1"/>
            <a:r>
              <a:rPr lang="en-US" dirty="0" smtClean="0"/>
              <a:t>Self-employed business owner</a:t>
            </a:r>
          </a:p>
          <a:p>
            <a:pPr lvl="1"/>
            <a:r>
              <a:rPr lang="en-US" dirty="0" smtClean="0"/>
              <a:t>Employment through agency</a:t>
            </a:r>
          </a:p>
          <a:p>
            <a:pPr lvl="1"/>
            <a:r>
              <a:rPr lang="en-US" dirty="0" smtClean="0"/>
              <a:t>Paid employment</a:t>
            </a:r>
          </a:p>
          <a:p>
            <a:pPr lvl="1"/>
            <a:r>
              <a:rPr lang="en-US" dirty="0" smtClean="0"/>
              <a:t>Unpaid / Volunteer employment</a:t>
            </a:r>
          </a:p>
          <a:p>
            <a:pPr lvl="1"/>
            <a:endParaRPr lang="en-US" dirty="0"/>
          </a:p>
          <a:p>
            <a:pPr marL="502920" lvl="1" indent="0">
              <a:buNone/>
            </a:pPr>
            <a:r>
              <a:rPr lang="en-US" dirty="0" smtClean="0"/>
              <a:t>See a full list with </a:t>
            </a:r>
            <a:r>
              <a:rPr lang="en-US" dirty="0"/>
              <a:t>descriptions online at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www.ice.gov/doclib/sevis/pdf/opt_policy_guidance_042010.pdf</a:t>
            </a:r>
            <a:endParaRPr lang="en-US" dirty="0" smtClean="0"/>
          </a:p>
          <a:p>
            <a:pPr marL="50292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0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Process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Complete HIU’s OPT Application Form and send to </a:t>
            </a:r>
            <a:r>
              <a:rPr lang="en-US" dirty="0" smtClean="0">
                <a:hlinkClick r:id="rId2"/>
              </a:rPr>
              <a:t>isp@hiu.edu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Prepare application materials.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Complete the USCIS Application for Employment Authorization in the ISP office.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Mail the application packet to USCIS.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Receive the Employment Authorization Document (EAD).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8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the completed Application for Optional Practical Training to the ISP office in person or by e-mail at </a:t>
            </a:r>
            <a:r>
              <a:rPr lang="en-US" dirty="0" smtClean="0">
                <a:hlinkClick r:id="rId2"/>
              </a:rPr>
              <a:t>isp@hiu.edu</a:t>
            </a:r>
            <a:r>
              <a:rPr lang="en-US" dirty="0" smtClean="0"/>
              <a:t>. </a:t>
            </a:r>
          </a:p>
          <a:p>
            <a:r>
              <a:rPr lang="en-US" dirty="0" smtClean="0"/>
              <a:t>Make an appointment to see your DSO in the ISP Office by e-mailing </a:t>
            </a:r>
            <a:r>
              <a:rPr lang="en-US" dirty="0" smtClean="0">
                <a:hlinkClick r:id="rId2"/>
              </a:rPr>
              <a:t>isp@hiu.edu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35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the following: </a:t>
            </a:r>
            <a:endParaRPr lang="en-US" dirty="0"/>
          </a:p>
          <a:p>
            <a:pPr lvl="1"/>
            <a:r>
              <a:rPr lang="en-US" dirty="0" smtClean="0"/>
              <a:t>Check </a:t>
            </a:r>
            <a:r>
              <a:rPr lang="en-US" dirty="0"/>
              <a:t>or Money Order payable to US Department of Homeland Security = $410 </a:t>
            </a:r>
          </a:p>
          <a:p>
            <a:pPr lvl="1"/>
            <a:r>
              <a:rPr lang="en-US" dirty="0" smtClean="0"/>
              <a:t>Form I-94: print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https://i94.cbp.dhs.gov/I94/#/</a:t>
            </a:r>
            <a:r>
              <a:rPr lang="en-US" dirty="0" smtClean="0">
                <a:hlinkClick r:id="rId2"/>
              </a:rPr>
              <a:t>home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copy of your previous EAD card(s) (if you have one)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copy of your passport (photo page and visa page) </a:t>
            </a:r>
          </a:p>
          <a:p>
            <a:pPr lvl="1"/>
            <a:r>
              <a:rPr lang="en-US" dirty="0" smtClean="0"/>
              <a:t>Two </a:t>
            </a:r>
            <a:r>
              <a:rPr lang="en-US" dirty="0"/>
              <a:t>recent passport-style photos (follow strict OPT guidelines) </a:t>
            </a:r>
          </a:p>
          <a:p>
            <a:pPr lvl="1"/>
            <a:r>
              <a:rPr lang="en-US" dirty="0" smtClean="0"/>
              <a:t>Copies </a:t>
            </a:r>
            <a:r>
              <a:rPr lang="en-US" dirty="0"/>
              <a:t>of all previously issued I-20s signed by DSO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09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Photo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</a:t>
            </a:r>
            <a:r>
              <a:rPr lang="en-US" b="1" dirty="0"/>
              <a:t>must </a:t>
            </a:r>
            <a:r>
              <a:rPr lang="en-US" dirty="0"/>
              <a:t>submit two identical color photographs of yourself taken within 30 days of filing your application. The photos must have a white to off-white background, be printed on thin paper with a glossy finish, and be unmounted and unretouched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Hope International University International Student Programs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4164543" y="3348863"/>
            <a:ext cx="4266473" cy="263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3461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1246</TotalTime>
  <Words>1521</Words>
  <Application>Microsoft Macintosh PowerPoint</Application>
  <PresentationFormat>Custom</PresentationFormat>
  <Paragraphs>139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Frame</vt:lpstr>
      <vt:lpstr>Optional Practical Training (OPT) Tutorial</vt:lpstr>
      <vt:lpstr>What is OPT? </vt:lpstr>
      <vt:lpstr>Types of OPT</vt:lpstr>
      <vt:lpstr>Can I apply for OPT? </vt:lpstr>
      <vt:lpstr>Types of Employment</vt:lpstr>
      <vt:lpstr>Application Process Overview</vt:lpstr>
      <vt:lpstr>Step 1</vt:lpstr>
      <vt:lpstr>Step 2</vt:lpstr>
      <vt:lpstr>OPT Photo Guidelines</vt:lpstr>
      <vt:lpstr>When should I apply for OPT?</vt:lpstr>
      <vt:lpstr>OPT Application Timeline – Fall Semester </vt:lpstr>
      <vt:lpstr>OPT Application Timeline – Spring Semester </vt:lpstr>
      <vt:lpstr>OPT Timeline</vt:lpstr>
      <vt:lpstr>OPT Timeline: Fall Semester</vt:lpstr>
      <vt:lpstr>Travel and Re-Entry During OPT: While Application is Pending</vt:lpstr>
      <vt:lpstr>Travel and Re-Entry during OPT: After Approval</vt:lpstr>
      <vt:lpstr>Additional Resources</vt:lpstr>
    </vt:vector>
  </TitlesOfParts>
  <Company>Hope International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Optional Practical Training (OPT) Tutorial</dc:title>
  <dc:creator>Kim, Judy E.</dc:creator>
  <cp:lastModifiedBy>John Stock</cp:lastModifiedBy>
  <cp:revision>14</cp:revision>
  <dcterms:created xsi:type="dcterms:W3CDTF">2017-11-27T21:03:24Z</dcterms:created>
  <dcterms:modified xsi:type="dcterms:W3CDTF">2017-12-01T21:51:44Z</dcterms:modified>
</cp:coreProperties>
</file>